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9" r:id="rId3"/>
    <p:sldId id="260" r:id="rId4"/>
    <p:sldId id="261" r:id="rId5"/>
    <p:sldId id="263" r:id="rId6"/>
    <p:sldId id="264" r:id="rId7"/>
    <p:sldId id="262" r:id="rId8"/>
    <p:sldId id="257" r:id="rId9"/>
    <p:sldId id="269" r:id="rId10"/>
    <p:sldId id="265" r:id="rId11"/>
    <p:sldId id="267" r:id="rId12"/>
    <p:sldId id="268" r:id="rId13"/>
    <p:sldId id="272" r:id="rId14"/>
    <p:sldId id="258" r:id="rId15"/>
    <p:sldId id="279" r:id="rId16"/>
    <p:sldId id="280" r:id="rId17"/>
    <p:sldId id="281" r:id="rId18"/>
    <p:sldId id="270" r:id="rId19"/>
    <p:sldId id="271" r:id="rId20"/>
    <p:sldId id="278" r:id="rId21"/>
    <p:sldId id="273" r:id="rId22"/>
    <p:sldId id="266" r:id="rId23"/>
    <p:sldId id="274" r:id="rId24"/>
    <p:sldId id="275" r:id="rId25"/>
    <p:sldId id="276" r:id="rId26"/>
    <p:sldId id="277" r:id="rId27"/>
    <p:sldId id="28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ica Fife" initials="JF" lastIdx="2" clrIdx="0">
    <p:extLst>
      <p:ext uri="{19B8F6BF-5375-455C-9EA6-DF929625EA0E}">
        <p15:presenceInfo xmlns:p15="http://schemas.microsoft.com/office/powerpoint/2012/main" userId="S::jfife@uga.edu::9557f1ce-358d-4361-9e17-2794c60181c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38" autoAdjust="0"/>
    <p:restoredTop sz="94814"/>
  </p:normalViewPr>
  <p:slideViewPr>
    <p:cSldViewPr snapToGrid="0">
      <p:cViewPr varScale="1">
        <p:scale>
          <a:sx n="105" d="100"/>
          <a:sy n="105" d="100"/>
        </p:scale>
        <p:origin x="7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F03DE-D81A-5745-9E93-CB854E8AB4C5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8303B-C991-1348-8F63-7401B27E2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89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9881B1DA-A27E-4D4E-BBFD-7423457EAD85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60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8730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9881B1DA-A27E-4D4E-BBFD-7423457EAD85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46394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3278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881B1DA-A27E-4D4E-BBFD-7423457EAD85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438157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3084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9070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9052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0404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9881B1DA-A27E-4D4E-BBFD-7423457EAD85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2032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9881B1DA-A27E-4D4E-BBFD-7423457EAD85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5044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881B1DA-A27E-4D4E-BBFD-7423457EAD85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38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BNBRqLzIvA?feature=oembed" TargetMode="Externa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9832" y="1743482"/>
            <a:ext cx="4297680" cy="2630025"/>
          </a:xfrm>
        </p:spPr>
        <p:txBody>
          <a:bodyPr>
            <a:noAutofit/>
          </a:bodyPr>
          <a:lstStyle/>
          <a:p>
            <a:r>
              <a:rPr lang="en-US" sz="4800" dirty="0"/>
              <a:t>POULTRY SCIENCE:</a:t>
            </a:r>
            <a:br>
              <a:rPr lang="en-US" sz="4800" dirty="0"/>
            </a:br>
            <a:r>
              <a:rPr lang="en-US" sz="3600" dirty="0"/>
              <a:t>Commercial Layers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61702" y="4872592"/>
            <a:ext cx="3793678" cy="91736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j-lt"/>
              </a:rPr>
              <a:t>Unit 13</a:t>
            </a:r>
          </a:p>
        </p:txBody>
      </p:sp>
      <p:pic>
        <p:nvPicPr>
          <p:cNvPr id="5" name="Picture 4" descr="A picture containing red&#10;&#10;Description automatically generated">
            <a:extLst>
              <a:ext uri="{FF2B5EF4-FFF2-40B4-BE49-F238E27FC236}">
                <a16:creationId xmlns:a16="http://schemas.microsoft.com/office/drawing/2014/main" id="{9F3DB934-BBE3-BB4C-93CA-5CE919E6B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852" y="770097"/>
            <a:ext cx="3888528" cy="97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05599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FD550C1-A5AE-4DF5-BF84-F5CFF5D4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847B82-CAF2-2045-8A35-9ECAA2EF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238865"/>
            <a:ext cx="5303471" cy="890195"/>
          </a:xfrm>
        </p:spPr>
        <p:txBody>
          <a:bodyPr>
            <a:normAutofit/>
          </a:bodyPr>
          <a:lstStyle/>
          <a:p>
            <a:r>
              <a:rPr lang="en-US" sz="4000" dirty="0"/>
              <a:t>Layer Management</a:t>
            </a:r>
          </a:p>
        </p:txBody>
      </p:sp>
      <p:pic>
        <p:nvPicPr>
          <p:cNvPr id="5" name="Picture 4" descr="A picture containing food, cup, table, coffee&#10;&#10;Description automatically generated">
            <a:extLst>
              <a:ext uri="{FF2B5EF4-FFF2-40B4-BE49-F238E27FC236}">
                <a16:creationId xmlns:a16="http://schemas.microsoft.com/office/drawing/2014/main" id="{EEB9E1EB-E291-6341-AFDC-DA2FE562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r="23490" b="-2"/>
          <a:stretch/>
        </p:blipFill>
        <p:spPr>
          <a:xfrm>
            <a:off x="321324" y="651844"/>
            <a:ext cx="5774676" cy="555431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481BAB-91E4-4BC8-8BB2-F825EC27E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98D4A-82B3-E143-97AB-EB17DF7DF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438399"/>
            <a:ext cx="5303471" cy="4095133"/>
          </a:xfrm>
        </p:spPr>
        <p:txBody>
          <a:bodyPr>
            <a:normAutofit/>
          </a:bodyPr>
          <a:lstStyle/>
          <a:p>
            <a:pPr>
              <a:lnSpc>
                <a:spcPct val="101000"/>
              </a:lnSpc>
            </a:pPr>
            <a:r>
              <a:rPr lang="en-US" sz="2400" dirty="0"/>
              <a:t>Birds need to sexually mature in order to begin producing eggs. Sexual maturation is influenced by:</a:t>
            </a:r>
          </a:p>
          <a:p>
            <a:pPr marL="662940" lvl="1" indent="-342900">
              <a:lnSpc>
                <a:spcPct val="101000"/>
              </a:lnSpc>
              <a:buFont typeface="+mj-lt"/>
              <a:buAutoNum type="arabicPeriod"/>
            </a:pPr>
            <a:r>
              <a:rPr lang="en-US" sz="2000" dirty="0"/>
              <a:t>Body weight</a:t>
            </a:r>
          </a:p>
          <a:p>
            <a:pPr marL="662940" lvl="1" indent="-342900">
              <a:lnSpc>
                <a:spcPct val="101000"/>
              </a:lnSpc>
              <a:buFont typeface="+mj-lt"/>
              <a:buAutoNum type="arabicPeriod"/>
            </a:pPr>
            <a:r>
              <a:rPr lang="en-US" sz="2000" dirty="0"/>
              <a:t>Age</a:t>
            </a:r>
          </a:p>
          <a:p>
            <a:pPr marL="662940" lvl="1" indent="-342900">
              <a:lnSpc>
                <a:spcPct val="101000"/>
              </a:lnSpc>
              <a:buFont typeface="+mj-lt"/>
              <a:buAutoNum type="arabicPeriod"/>
            </a:pPr>
            <a:r>
              <a:rPr lang="en-US" sz="2000" dirty="0"/>
              <a:t>Lighting program</a:t>
            </a:r>
          </a:p>
          <a:p>
            <a:pPr>
              <a:lnSpc>
                <a:spcPct val="101000"/>
              </a:lnSpc>
            </a:pPr>
            <a:r>
              <a:rPr lang="en-US" sz="2400" dirty="0"/>
              <a:t>Later-maturing and larger pullets tend to lay larger but fewer eggs</a:t>
            </a:r>
          </a:p>
          <a:p>
            <a:pPr lvl="1">
              <a:lnSpc>
                <a:spcPct val="101000"/>
              </a:lnSpc>
            </a:pPr>
            <a:r>
              <a:rPr lang="en-US" sz="2000" dirty="0"/>
              <a:t>Body weight and lighting selection is based on production goals!</a:t>
            </a:r>
          </a:p>
        </p:txBody>
      </p:sp>
    </p:spTree>
    <p:extLst>
      <p:ext uri="{BB962C8B-B14F-4D97-AF65-F5344CB8AC3E}">
        <p14:creationId xmlns:p14="http://schemas.microsoft.com/office/powerpoint/2010/main" val="1953814576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6E27C40-104A-4C05-A382-21A40999A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78633-7222-4BD8-9B43-C5A3FE3FB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64A62ED5-69F8-4A9A-959F-BDFA4CB00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1E1E0581-3B45-45FA-909D-956C5BA8C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05474103-4A93-4198-B2FA-45EC74FD5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2A0F9152-48E3-49B1-872D-898BCB713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3466" y="643466"/>
            <a:ext cx="10905066" cy="5571066"/>
          </a:xfrm>
          <a:custGeom>
            <a:avLst/>
            <a:gdLst>
              <a:gd name="connsiteX0" fmla="*/ 317500 w 10905066"/>
              <a:gd name="connsiteY0" fmla="*/ 0 h 5571066"/>
              <a:gd name="connsiteX1" fmla="*/ 6969125 w 10905066"/>
              <a:gd name="connsiteY1" fmla="*/ 0 h 5571066"/>
              <a:gd name="connsiteX2" fmla="*/ 6969127 w 10905066"/>
              <a:gd name="connsiteY2" fmla="*/ 0 h 5571066"/>
              <a:gd name="connsiteX3" fmla="*/ 10587566 w 10905066"/>
              <a:gd name="connsiteY3" fmla="*/ 0 h 5571066"/>
              <a:gd name="connsiteX4" fmla="*/ 10651066 w 10905066"/>
              <a:gd name="connsiteY4" fmla="*/ 6350 h 5571066"/>
              <a:gd name="connsiteX5" fmla="*/ 10711391 w 10905066"/>
              <a:gd name="connsiteY5" fmla="*/ 23813 h 5571066"/>
              <a:gd name="connsiteX6" fmla="*/ 10763779 w 10905066"/>
              <a:gd name="connsiteY6" fmla="*/ 52388 h 5571066"/>
              <a:gd name="connsiteX7" fmla="*/ 10812991 w 10905066"/>
              <a:gd name="connsiteY7" fmla="*/ 93663 h 5571066"/>
              <a:gd name="connsiteX8" fmla="*/ 10849503 w 10905066"/>
              <a:gd name="connsiteY8" fmla="*/ 139700 h 5571066"/>
              <a:gd name="connsiteX9" fmla="*/ 10881253 w 10905066"/>
              <a:gd name="connsiteY9" fmla="*/ 195263 h 5571066"/>
              <a:gd name="connsiteX10" fmla="*/ 10898716 w 10905066"/>
              <a:gd name="connsiteY10" fmla="*/ 254000 h 5571066"/>
              <a:gd name="connsiteX11" fmla="*/ 10905066 w 10905066"/>
              <a:gd name="connsiteY11" fmla="*/ 319088 h 5571066"/>
              <a:gd name="connsiteX12" fmla="*/ 10905066 w 10905066"/>
              <a:gd name="connsiteY12" fmla="*/ 1556279 h 5571066"/>
              <a:gd name="connsiteX13" fmla="*/ 10905066 w 10905066"/>
              <a:gd name="connsiteY13" fmla="*/ 4014788 h 5571066"/>
              <a:gd name="connsiteX14" fmla="*/ 10905066 w 10905066"/>
              <a:gd name="connsiteY14" fmla="*/ 5251979 h 5571066"/>
              <a:gd name="connsiteX15" fmla="*/ 10898716 w 10905066"/>
              <a:gd name="connsiteY15" fmla="*/ 5317066 h 5571066"/>
              <a:gd name="connsiteX16" fmla="*/ 10881253 w 10905066"/>
              <a:gd name="connsiteY16" fmla="*/ 5375804 h 5571066"/>
              <a:gd name="connsiteX17" fmla="*/ 10849503 w 10905066"/>
              <a:gd name="connsiteY17" fmla="*/ 5431366 h 5571066"/>
              <a:gd name="connsiteX18" fmla="*/ 10812991 w 10905066"/>
              <a:gd name="connsiteY18" fmla="*/ 5478991 h 5571066"/>
              <a:gd name="connsiteX19" fmla="*/ 10763779 w 10905066"/>
              <a:gd name="connsiteY19" fmla="*/ 5518679 h 5571066"/>
              <a:gd name="connsiteX20" fmla="*/ 10711391 w 10905066"/>
              <a:gd name="connsiteY20" fmla="*/ 5547254 h 5571066"/>
              <a:gd name="connsiteX21" fmla="*/ 10651066 w 10905066"/>
              <a:gd name="connsiteY21" fmla="*/ 5564716 h 5571066"/>
              <a:gd name="connsiteX22" fmla="*/ 10587566 w 10905066"/>
              <a:gd name="connsiteY22" fmla="*/ 5571066 h 5571066"/>
              <a:gd name="connsiteX23" fmla="*/ 6969125 w 10905066"/>
              <a:gd name="connsiteY23" fmla="*/ 5571066 h 5571066"/>
              <a:gd name="connsiteX24" fmla="*/ 3935941 w 10905066"/>
              <a:gd name="connsiteY24" fmla="*/ 5571066 h 5571066"/>
              <a:gd name="connsiteX25" fmla="*/ 317500 w 10905066"/>
              <a:gd name="connsiteY25" fmla="*/ 5571066 h 5571066"/>
              <a:gd name="connsiteX26" fmla="*/ 254000 w 10905066"/>
              <a:gd name="connsiteY26" fmla="*/ 5564716 h 5571066"/>
              <a:gd name="connsiteX27" fmla="*/ 193675 w 10905066"/>
              <a:gd name="connsiteY27" fmla="*/ 5547254 h 5571066"/>
              <a:gd name="connsiteX28" fmla="*/ 141288 w 10905066"/>
              <a:gd name="connsiteY28" fmla="*/ 5518679 h 5571066"/>
              <a:gd name="connsiteX29" fmla="*/ 92075 w 10905066"/>
              <a:gd name="connsiteY29" fmla="*/ 5478991 h 5571066"/>
              <a:gd name="connsiteX30" fmla="*/ 55563 w 10905066"/>
              <a:gd name="connsiteY30" fmla="*/ 5431366 h 5571066"/>
              <a:gd name="connsiteX31" fmla="*/ 23813 w 10905066"/>
              <a:gd name="connsiteY31" fmla="*/ 5375804 h 5571066"/>
              <a:gd name="connsiteX32" fmla="*/ 6350 w 10905066"/>
              <a:gd name="connsiteY32" fmla="*/ 5317066 h 5571066"/>
              <a:gd name="connsiteX33" fmla="*/ 0 w 10905066"/>
              <a:gd name="connsiteY33" fmla="*/ 5251979 h 5571066"/>
              <a:gd name="connsiteX34" fmla="*/ 0 w 10905066"/>
              <a:gd name="connsiteY34" fmla="*/ 4014789 h 5571066"/>
              <a:gd name="connsiteX35" fmla="*/ 0 w 10905066"/>
              <a:gd name="connsiteY35" fmla="*/ 4014788 h 5571066"/>
              <a:gd name="connsiteX36" fmla="*/ 0 w 10905066"/>
              <a:gd name="connsiteY36" fmla="*/ 319088 h 5571066"/>
              <a:gd name="connsiteX37" fmla="*/ 6350 w 10905066"/>
              <a:gd name="connsiteY37" fmla="*/ 254000 h 5571066"/>
              <a:gd name="connsiteX38" fmla="*/ 23813 w 10905066"/>
              <a:gd name="connsiteY38" fmla="*/ 195263 h 5571066"/>
              <a:gd name="connsiteX39" fmla="*/ 55563 w 10905066"/>
              <a:gd name="connsiteY39" fmla="*/ 139700 h 5571066"/>
              <a:gd name="connsiteX40" fmla="*/ 92075 w 10905066"/>
              <a:gd name="connsiteY40" fmla="*/ 93663 h 5571066"/>
              <a:gd name="connsiteX41" fmla="*/ 141288 w 10905066"/>
              <a:gd name="connsiteY41" fmla="*/ 52388 h 5571066"/>
              <a:gd name="connsiteX42" fmla="*/ 193675 w 10905066"/>
              <a:gd name="connsiteY42" fmla="*/ 23813 h 5571066"/>
              <a:gd name="connsiteX43" fmla="*/ 254000 w 10905066"/>
              <a:gd name="connsiteY43" fmla="*/ 635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05066" h="5571066">
                <a:moveTo>
                  <a:pt x="317500" y="0"/>
                </a:moveTo>
                <a:lnTo>
                  <a:pt x="6969125" y="0"/>
                </a:lnTo>
                <a:lnTo>
                  <a:pt x="6969127" y="0"/>
                </a:lnTo>
                <a:lnTo>
                  <a:pt x="10587566" y="0"/>
                </a:lnTo>
                <a:lnTo>
                  <a:pt x="10651066" y="6350"/>
                </a:lnTo>
                <a:lnTo>
                  <a:pt x="10711391" y="23813"/>
                </a:lnTo>
                <a:lnTo>
                  <a:pt x="10763779" y="52388"/>
                </a:lnTo>
                <a:lnTo>
                  <a:pt x="10812991" y="93663"/>
                </a:lnTo>
                <a:lnTo>
                  <a:pt x="10849503" y="139700"/>
                </a:lnTo>
                <a:lnTo>
                  <a:pt x="10881253" y="195263"/>
                </a:lnTo>
                <a:lnTo>
                  <a:pt x="10898716" y="254000"/>
                </a:lnTo>
                <a:lnTo>
                  <a:pt x="10905066" y="319088"/>
                </a:lnTo>
                <a:lnTo>
                  <a:pt x="10905066" y="1556279"/>
                </a:lnTo>
                <a:lnTo>
                  <a:pt x="10905066" y="4014788"/>
                </a:lnTo>
                <a:lnTo>
                  <a:pt x="10905066" y="5251979"/>
                </a:lnTo>
                <a:lnTo>
                  <a:pt x="10898716" y="5317066"/>
                </a:lnTo>
                <a:lnTo>
                  <a:pt x="10881253" y="5375804"/>
                </a:lnTo>
                <a:lnTo>
                  <a:pt x="10849503" y="5431366"/>
                </a:lnTo>
                <a:lnTo>
                  <a:pt x="10812991" y="5478991"/>
                </a:lnTo>
                <a:lnTo>
                  <a:pt x="10763779" y="5518679"/>
                </a:lnTo>
                <a:lnTo>
                  <a:pt x="10711391" y="5547254"/>
                </a:lnTo>
                <a:lnTo>
                  <a:pt x="10651066" y="5564716"/>
                </a:lnTo>
                <a:lnTo>
                  <a:pt x="10587566" y="5571066"/>
                </a:lnTo>
                <a:lnTo>
                  <a:pt x="6969125" y="5571066"/>
                </a:lnTo>
                <a:lnTo>
                  <a:pt x="3935941" y="5571066"/>
                </a:lnTo>
                <a:lnTo>
                  <a:pt x="317500" y="5571066"/>
                </a:lnTo>
                <a:lnTo>
                  <a:pt x="254000" y="5564716"/>
                </a:lnTo>
                <a:lnTo>
                  <a:pt x="193675" y="5547254"/>
                </a:lnTo>
                <a:lnTo>
                  <a:pt x="141288" y="5518679"/>
                </a:lnTo>
                <a:lnTo>
                  <a:pt x="92075" y="5478991"/>
                </a:lnTo>
                <a:lnTo>
                  <a:pt x="55563" y="5431366"/>
                </a:lnTo>
                <a:lnTo>
                  <a:pt x="23813" y="5375804"/>
                </a:lnTo>
                <a:lnTo>
                  <a:pt x="6350" y="5317066"/>
                </a:lnTo>
                <a:lnTo>
                  <a:pt x="0" y="5251979"/>
                </a:lnTo>
                <a:lnTo>
                  <a:pt x="0" y="4014789"/>
                </a:lnTo>
                <a:lnTo>
                  <a:pt x="0" y="4014788"/>
                </a:lnTo>
                <a:lnTo>
                  <a:pt x="0" y="319088"/>
                </a:lnTo>
                <a:lnTo>
                  <a:pt x="6350" y="254000"/>
                </a:lnTo>
                <a:lnTo>
                  <a:pt x="23813" y="195263"/>
                </a:lnTo>
                <a:lnTo>
                  <a:pt x="55563" y="139700"/>
                </a:lnTo>
                <a:lnTo>
                  <a:pt x="92075" y="93663"/>
                </a:lnTo>
                <a:lnTo>
                  <a:pt x="141288" y="52388"/>
                </a:lnTo>
                <a:lnTo>
                  <a:pt x="193675" y="23813"/>
                </a:lnTo>
                <a:lnTo>
                  <a:pt x="254000" y="635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3489F6D-90F9-4863-AC28-04E23B84E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990" y="845990"/>
            <a:ext cx="10486868" cy="5166017"/>
          </a:xfrm>
          <a:prstGeom prst="roundRect">
            <a:avLst>
              <a:gd name="adj" fmla="val 3173"/>
            </a:avLst>
          </a:prstGeom>
          <a:noFill/>
          <a:ln w="444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847B82-CAF2-2045-8A35-9ECAA2EF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846" y="1055489"/>
            <a:ext cx="9486309" cy="1073572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Layer Management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3CFF822-5B88-4257-86DB-464E3C755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0200" y="2240822"/>
            <a:ext cx="13716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98D4A-82B3-E143-97AB-EB17DF7DF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846" y="2438399"/>
            <a:ext cx="9486309" cy="3573607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The amount of food the hen eats is in accordance to their energy requirements</a:t>
            </a:r>
          </a:p>
          <a:p>
            <a:r>
              <a:rPr lang="en-US" dirty="0">
                <a:solidFill>
                  <a:schemeClr val="tx2"/>
                </a:solidFill>
              </a:rPr>
              <a:t>Layer feed formulation revolves around this concept</a:t>
            </a:r>
          </a:p>
          <a:p>
            <a:r>
              <a:rPr lang="en-US" dirty="0">
                <a:solidFill>
                  <a:schemeClr val="tx2"/>
                </a:solidFill>
              </a:rPr>
              <a:t>Calcium metabolism is influenced by egg production, phosphorus metabolism, and vitamin D</a:t>
            </a:r>
            <a:r>
              <a:rPr lang="en-US" baseline="-25000" dirty="0">
                <a:solidFill>
                  <a:schemeClr val="tx2"/>
                </a:solidFill>
              </a:rPr>
              <a:t>3</a:t>
            </a:r>
            <a:r>
              <a:rPr lang="en-US" dirty="0">
                <a:solidFill>
                  <a:schemeClr val="tx2"/>
                </a:solidFill>
              </a:rPr>
              <a:t> metabolism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Calcium absorption from digestive tract declines with age, so hens need a certain amount of calcium per day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3.9-4.4% calcium depending on age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One egg has 2g of calcium…approximately 10% of the hen’s skeleton!</a:t>
            </a:r>
          </a:p>
        </p:txBody>
      </p:sp>
    </p:spTree>
    <p:extLst>
      <p:ext uri="{BB962C8B-B14F-4D97-AF65-F5344CB8AC3E}">
        <p14:creationId xmlns:p14="http://schemas.microsoft.com/office/powerpoint/2010/main" val="4069773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1F5AD0C-6C40-4EDC-AC27-554DBD311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847B82-CAF2-2045-8A35-9ECAA2EF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106129"/>
            <a:ext cx="7779971" cy="1022931"/>
          </a:xfrm>
        </p:spPr>
        <p:txBody>
          <a:bodyPr>
            <a:normAutofit/>
          </a:bodyPr>
          <a:lstStyle/>
          <a:p>
            <a:r>
              <a:rPr lang="en-US" dirty="0"/>
              <a:t>Layer Management</a:t>
            </a:r>
          </a:p>
        </p:txBody>
      </p:sp>
      <p:pic>
        <p:nvPicPr>
          <p:cNvPr id="5" name="Picture 4" descr="A bird sitting on top of a piece of chicken&#10;&#10;Description automatically generated">
            <a:extLst>
              <a:ext uri="{FF2B5EF4-FFF2-40B4-BE49-F238E27FC236}">
                <a16:creationId xmlns:a16="http://schemas.microsoft.com/office/drawing/2014/main" id="{2187E971-F4AB-5A4B-8F42-54F1CCD94A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0" r="42522"/>
          <a:stretch/>
        </p:blipFill>
        <p:spPr>
          <a:xfrm>
            <a:off x="20" y="-8545"/>
            <a:ext cx="3424492" cy="687081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64210F7-6160-422F-A7B9-999247A96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24300" y="2176009"/>
            <a:ext cx="777997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98D4A-82B3-E143-97AB-EB17DF7DF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4301" y="2438400"/>
            <a:ext cx="7779970" cy="3651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u="sng" dirty="0"/>
              <a:t>Medullary Bone </a:t>
            </a:r>
            <a:r>
              <a:rPr lang="en-US" sz="2400" dirty="0"/>
              <a:t>– located inside the axial and limb bones, the medullary bone stores calcium and releases when eggshell is formed.</a:t>
            </a:r>
          </a:p>
          <a:p>
            <a:r>
              <a:rPr lang="en-US" sz="2400" dirty="0"/>
              <a:t>Structural bones will decalcify to support medullary bone, leading to </a:t>
            </a:r>
            <a:r>
              <a:rPr lang="en-US" sz="2400" i="1" dirty="0"/>
              <a:t>Osteoporosis/cage layer fatigue</a:t>
            </a:r>
            <a:r>
              <a:rPr lang="en-US" sz="2400" dirty="0"/>
              <a:t>. </a:t>
            </a:r>
          </a:p>
          <a:p>
            <a:r>
              <a:rPr lang="en-US" sz="2400" dirty="0"/>
              <a:t>Therefore, producers increase calcium 2 weeks before the 1</a:t>
            </a:r>
            <a:r>
              <a:rPr lang="en-US" sz="2400" baseline="30000" dirty="0"/>
              <a:t>st</a:t>
            </a:r>
            <a:r>
              <a:rPr lang="en-US" sz="2400" dirty="0"/>
              <a:t> egg</a:t>
            </a:r>
          </a:p>
          <a:p>
            <a:r>
              <a:rPr lang="en-US" sz="2400" dirty="0"/>
              <a:t>Pre-lay calcium = 2.5-3%</a:t>
            </a:r>
          </a:p>
        </p:txBody>
      </p:sp>
    </p:spTree>
    <p:extLst>
      <p:ext uri="{BB962C8B-B14F-4D97-AF65-F5344CB8AC3E}">
        <p14:creationId xmlns:p14="http://schemas.microsoft.com/office/powerpoint/2010/main" val="2963356237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ACB33F1-D64F-4780-ACE9-07C69092B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847B82-CAF2-2045-8A35-9ECAA2EF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47" y="1106129"/>
            <a:ext cx="7766554" cy="1022931"/>
          </a:xfrm>
        </p:spPr>
        <p:txBody>
          <a:bodyPr>
            <a:normAutofit/>
          </a:bodyPr>
          <a:lstStyle/>
          <a:p>
            <a:r>
              <a:rPr lang="en-US" dirty="0"/>
              <a:t>Layer Management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062FA83-D5CC-4740-AA95-1A8C70EFE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1146" y="2176009"/>
            <a:ext cx="776655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98D4A-82B3-E143-97AB-EB17DF7DF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13" y="2438400"/>
            <a:ext cx="7767388" cy="36515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b="1" dirty="0"/>
              <a:t>If egg size is too small:</a:t>
            </a:r>
          </a:p>
          <a:p>
            <a:r>
              <a:rPr lang="en-US" sz="2400" dirty="0"/>
              <a:t>Reduce house temperature to increase nutrient consumption</a:t>
            </a:r>
          </a:p>
          <a:p>
            <a:r>
              <a:rPr lang="en-US" sz="2400" dirty="0"/>
              <a:t>Increase nutrient density of diet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If egg size is too big:</a:t>
            </a:r>
          </a:p>
          <a:p>
            <a:r>
              <a:rPr lang="en-US" sz="2400" dirty="0"/>
              <a:t>Increase house temperature</a:t>
            </a:r>
          </a:p>
          <a:p>
            <a:r>
              <a:rPr lang="en-US" sz="2400" dirty="0"/>
              <a:t>Dilute diet</a:t>
            </a:r>
          </a:p>
        </p:txBody>
      </p:sp>
      <p:pic>
        <p:nvPicPr>
          <p:cNvPr id="5" name="Picture 4" descr="A close up of a egg&#10;&#10;Description automatically generated">
            <a:extLst>
              <a:ext uri="{FF2B5EF4-FFF2-40B4-BE49-F238E27FC236}">
                <a16:creationId xmlns:a16="http://schemas.microsoft.com/office/drawing/2014/main" id="{F1080BEC-982E-2B44-B1FF-AFC8E59955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r="12649"/>
          <a:stretch/>
        </p:blipFill>
        <p:spPr>
          <a:xfrm>
            <a:off x="8770337" y="-8545"/>
            <a:ext cx="3424512" cy="687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19015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2088292"/>
            <a:ext cx="5859724" cy="1584002"/>
          </a:xfrm>
        </p:spPr>
        <p:txBody>
          <a:bodyPr>
            <a:normAutofit/>
          </a:bodyPr>
          <a:lstStyle/>
          <a:p>
            <a:r>
              <a:rPr lang="en-US" dirty="0"/>
              <a:t>Poultry Science:</a:t>
            </a:r>
            <a:br>
              <a:rPr lang="en-US" dirty="0"/>
            </a:br>
            <a:r>
              <a:rPr lang="en-US" dirty="0"/>
              <a:t>Commercial Layers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Unit 13: Segment 3</a:t>
            </a:r>
          </a:p>
          <a:p>
            <a:r>
              <a:rPr lang="en-US" i="1" dirty="0"/>
              <a:t>Commercial Layer Housing</a:t>
            </a:r>
          </a:p>
        </p:txBody>
      </p:sp>
    </p:spTree>
    <p:extLst>
      <p:ext uri="{BB962C8B-B14F-4D97-AF65-F5344CB8AC3E}">
        <p14:creationId xmlns:p14="http://schemas.microsoft.com/office/powerpoint/2010/main" val="237677893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877858-43DB-478C-BC84-9DACF1A10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26B073-1613-D947-A643-5B26FABDA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528" y="939189"/>
            <a:ext cx="3851743" cy="1189871"/>
          </a:xfrm>
        </p:spPr>
        <p:txBody>
          <a:bodyPr>
            <a:normAutofit/>
          </a:bodyPr>
          <a:lstStyle/>
          <a:p>
            <a:r>
              <a:rPr lang="en-US" sz="3100" dirty="0"/>
              <a:t>Housing for Commercial Layers</a:t>
            </a:r>
          </a:p>
        </p:txBody>
      </p:sp>
      <p:pic>
        <p:nvPicPr>
          <p:cNvPr id="5" name="Picture 4" descr="A picture containing indoor, train, track, building&#10;&#10;Description automatically generated">
            <a:extLst>
              <a:ext uri="{FF2B5EF4-FFF2-40B4-BE49-F238E27FC236}">
                <a16:creationId xmlns:a16="http://schemas.microsoft.com/office/drawing/2014/main" id="{8411FF08-947E-D749-B3F8-DDAE8A505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4" y="939190"/>
            <a:ext cx="7460104" cy="497961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170ABC-ADB2-4391-89AD-49DF2FC59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2528" y="2176009"/>
            <a:ext cx="385174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48599-F7AE-7C47-84BB-AE8314D90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2528" y="2438399"/>
            <a:ext cx="3851743" cy="4286866"/>
          </a:xfrm>
        </p:spPr>
        <p:txBody>
          <a:bodyPr>
            <a:normAutofit/>
          </a:bodyPr>
          <a:lstStyle/>
          <a:p>
            <a:pPr>
              <a:lnSpc>
                <a:spcPct val="101000"/>
              </a:lnSpc>
            </a:pPr>
            <a:r>
              <a:rPr lang="en-US" dirty="0"/>
              <a:t>In today's egg laying facilities, temperature, humidity and light are all controlled, and the air is kept circulated. </a:t>
            </a:r>
          </a:p>
          <a:p>
            <a:pPr>
              <a:lnSpc>
                <a:spcPct val="101000"/>
              </a:lnSpc>
            </a:pPr>
            <a:r>
              <a:rPr lang="en-US" dirty="0"/>
              <a:t>The building is well insulated, windowless (to aid light control) and is force-ventilated. </a:t>
            </a:r>
          </a:p>
          <a:p>
            <a:pPr>
              <a:lnSpc>
                <a:spcPct val="101000"/>
              </a:lnSpc>
            </a:pPr>
            <a:r>
              <a:rPr lang="en-US" dirty="0"/>
              <a:t>Birds are either given the run of the floor area or are housed in cages. </a:t>
            </a:r>
          </a:p>
        </p:txBody>
      </p:sp>
    </p:spTree>
    <p:extLst>
      <p:ext uri="{BB962C8B-B14F-4D97-AF65-F5344CB8AC3E}">
        <p14:creationId xmlns:p14="http://schemas.microsoft.com/office/powerpoint/2010/main" val="675714806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5C4676-5CA4-43E8-A82C-0CC27E7DE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food, plate, table&#10;&#10;Description automatically generated">
            <a:extLst>
              <a:ext uri="{FF2B5EF4-FFF2-40B4-BE49-F238E27FC236}">
                <a16:creationId xmlns:a16="http://schemas.microsoft.com/office/drawing/2014/main" id="{A6993717-0BE3-FE4C-BE96-19A0159EEF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8" b="8440"/>
          <a:stretch/>
        </p:blipFill>
        <p:spPr>
          <a:xfrm>
            <a:off x="20" y="2754"/>
            <a:ext cx="12191980" cy="6855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26B073-1613-D947-A643-5B26FABDA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161535"/>
            <a:ext cx="8770571" cy="9675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Housing for Commercial Layers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A7ED68-2693-44C8-8C3E-A627AE73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48599-F7AE-7C47-84BB-AE8314D90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3651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</a:rPr>
              <a:t>Temperature:</a:t>
            </a:r>
          </a:p>
          <a:p>
            <a:r>
              <a:rPr lang="en-US" sz="2800" dirty="0">
                <a:solidFill>
                  <a:schemeClr val="tx1"/>
                </a:solidFill>
              </a:rPr>
              <a:t>67-77</a:t>
            </a:r>
            <a:r>
              <a:rPr lang="en-US" sz="2800" baseline="30000" dirty="0">
                <a:solidFill>
                  <a:schemeClr val="tx1"/>
                </a:solidFill>
              </a:rPr>
              <a:t>o</a:t>
            </a:r>
            <a:r>
              <a:rPr lang="en-US" sz="2800" dirty="0">
                <a:solidFill>
                  <a:schemeClr val="tx1"/>
                </a:solidFill>
              </a:rPr>
              <a:t>F or even as high as roughly 87</a:t>
            </a:r>
            <a:r>
              <a:rPr lang="en-US" sz="2800" baseline="30000" dirty="0">
                <a:solidFill>
                  <a:schemeClr val="tx1"/>
                </a:solidFill>
              </a:rPr>
              <a:t>o</a:t>
            </a:r>
            <a:r>
              <a:rPr lang="en-US" sz="2800" dirty="0">
                <a:solidFill>
                  <a:schemeClr val="tx1"/>
                </a:solidFill>
              </a:rPr>
              <a:t>F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</a:rPr>
              <a:t>Humidity:</a:t>
            </a:r>
          </a:p>
          <a:p>
            <a:r>
              <a:rPr lang="en-US" sz="2800" dirty="0">
                <a:solidFill>
                  <a:schemeClr val="tx1"/>
                </a:solidFill>
              </a:rPr>
              <a:t>A relative humidity between 40-60% is best</a:t>
            </a:r>
          </a:p>
        </p:txBody>
      </p:sp>
    </p:spTree>
    <p:extLst>
      <p:ext uri="{BB962C8B-B14F-4D97-AF65-F5344CB8AC3E}">
        <p14:creationId xmlns:p14="http://schemas.microsoft.com/office/powerpoint/2010/main" val="1352443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5FB81F-7561-4EE5-A20D-9BA5571A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1DDA5A4-7121-4889-B82C-64E3A38B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0548F4B-7D9D-4114-9B19-05608215E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rgbClr val="7F7F7F">
                <a:alpha val="74902"/>
              </a:srgbClr>
            </a:solidFill>
            <a:ln>
              <a:noFill/>
            </a:ln>
          </p:spPr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0410B03E-38EF-4394-AC2E-50C31253C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rgbClr val="595959">
                <a:alpha val="49804"/>
              </a:srgb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B26B073-1613-D947-A643-5B26FABDA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124465"/>
            <a:ext cx="8770571" cy="10045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Housing for Commercial Layers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7EF4F8-F48D-44B0-8670-501DB546B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48599-F7AE-7C47-84BB-AE8314D90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399"/>
            <a:ext cx="8770571" cy="4118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2"/>
                </a:solidFill>
              </a:rPr>
              <a:t>Lighting:</a:t>
            </a:r>
          </a:p>
          <a:p>
            <a:r>
              <a:rPr lang="en-US" sz="2400" dirty="0">
                <a:solidFill>
                  <a:schemeClr val="tx2"/>
                </a:solidFill>
              </a:rPr>
              <a:t>Of primary importance both during the growing and laying periods, controlled, low-intensity light can be used to delay sexual maturity until the bird's body is big enough to produce larger eggs. </a:t>
            </a:r>
          </a:p>
          <a:p>
            <a:r>
              <a:rPr lang="en-US" sz="2400" dirty="0">
                <a:solidFill>
                  <a:schemeClr val="tx2"/>
                </a:solidFill>
              </a:rPr>
              <a:t>Today's laying hen doesn't need to depend upon the fickle sun to tell her when laying time has arrived. </a:t>
            </a:r>
          </a:p>
          <a:p>
            <a:r>
              <a:rPr lang="en-US" sz="2400" dirty="0">
                <a:solidFill>
                  <a:schemeClr val="tx2"/>
                </a:solidFill>
              </a:rPr>
              <a:t>Intensity and duration of light can be adjusted to regulate production.</a:t>
            </a:r>
          </a:p>
        </p:txBody>
      </p:sp>
    </p:spTree>
    <p:extLst>
      <p:ext uri="{BB962C8B-B14F-4D97-AF65-F5344CB8AC3E}">
        <p14:creationId xmlns:p14="http://schemas.microsoft.com/office/powerpoint/2010/main" val="479241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23180AD3-8D9D-A04C-959E-4028F7714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9" r="9091"/>
          <a:stretch/>
        </p:blipFill>
        <p:spPr>
          <a:xfrm>
            <a:off x="-231" y="10"/>
            <a:ext cx="12192000" cy="6862703"/>
          </a:xfrm>
          <a:prstGeom prst="rect">
            <a:avLst/>
          </a:prstGeom>
        </p:spPr>
      </p:pic>
      <p:sp>
        <p:nvSpPr>
          <p:cNvPr id="19" name="Rounded Rectangle 17">
            <a:extLst>
              <a:ext uri="{FF2B5EF4-FFF2-40B4-BE49-F238E27FC236}">
                <a16:creationId xmlns:a16="http://schemas.microsoft.com/office/drawing/2014/main" id="{19738FD9-60D1-4D66-A0E4-3CABDD655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784" y="467784"/>
            <a:ext cx="7418915" cy="5922963"/>
          </a:xfrm>
          <a:prstGeom prst="roundRect">
            <a:avLst>
              <a:gd name="adj" fmla="val 522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847B82-CAF2-2045-8A35-9ECAA2EF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739" y="1197306"/>
            <a:ext cx="6233004" cy="924177"/>
          </a:xfrm>
        </p:spPr>
        <p:txBody>
          <a:bodyPr>
            <a:normAutofit fontScale="90000"/>
          </a:bodyPr>
          <a:lstStyle/>
          <a:p>
            <a:r>
              <a:rPr lang="en-US" dirty="0"/>
              <a:t>Housing for </a:t>
            </a:r>
            <a:br>
              <a:rPr lang="en-US" dirty="0"/>
            </a:br>
            <a:r>
              <a:rPr lang="en-US" dirty="0"/>
              <a:t>Commercial Layers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D455BEA-6E29-435D-A5DB-88C5853E5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69848" y="2593449"/>
            <a:ext cx="622411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98D4A-82B3-E143-97AB-EB17DF7DF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9" y="2855840"/>
            <a:ext cx="6233003" cy="319616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1000"/>
              </a:lnSpc>
              <a:buNone/>
            </a:pPr>
            <a:r>
              <a:rPr lang="en-US" dirty="0"/>
              <a:t>Cages divide the population from each other in an effort to:</a:t>
            </a:r>
          </a:p>
          <a:p>
            <a:pPr marL="662940" lvl="1" indent="-342900">
              <a:lnSpc>
                <a:spcPct val="101000"/>
              </a:lnSpc>
              <a:buFont typeface="+mj-lt"/>
              <a:buAutoNum type="arabicPeriod"/>
            </a:pPr>
            <a:r>
              <a:rPr lang="en-US" sz="2000" dirty="0"/>
              <a:t>Minimize adverse effects of hysteria</a:t>
            </a:r>
          </a:p>
          <a:p>
            <a:pPr marL="662940" lvl="1" indent="-342900">
              <a:lnSpc>
                <a:spcPct val="101000"/>
              </a:lnSpc>
              <a:buFont typeface="+mj-lt"/>
              <a:buAutoNum type="arabicPeriod"/>
            </a:pPr>
            <a:r>
              <a:rPr lang="en-US" sz="2000" dirty="0"/>
              <a:t>Eliminate piling</a:t>
            </a:r>
          </a:p>
          <a:p>
            <a:pPr marL="662940" lvl="1" indent="-342900">
              <a:lnSpc>
                <a:spcPct val="101000"/>
              </a:lnSpc>
              <a:buFont typeface="+mj-lt"/>
              <a:buAutoNum type="arabicPeriod"/>
            </a:pPr>
            <a:r>
              <a:rPr lang="en-US" sz="2000" dirty="0"/>
              <a:t>Separate hens from manure</a:t>
            </a:r>
          </a:p>
          <a:p>
            <a:pPr marL="662940" lvl="1" indent="-342900">
              <a:lnSpc>
                <a:spcPct val="101000"/>
              </a:lnSpc>
              <a:buFont typeface="+mj-lt"/>
              <a:buAutoNum type="arabicPeriod"/>
            </a:pPr>
            <a:r>
              <a:rPr lang="en-US" sz="2000" dirty="0"/>
              <a:t>Impose behavioral constraints</a:t>
            </a:r>
          </a:p>
          <a:p>
            <a:pPr marL="0" indent="0">
              <a:lnSpc>
                <a:spcPct val="101000"/>
              </a:lnSpc>
              <a:buNone/>
            </a:pPr>
            <a:endParaRPr lang="en-US" dirty="0"/>
          </a:p>
          <a:p>
            <a:pPr marL="0" indent="0">
              <a:lnSpc>
                <a:spcPct val="101000"/>
              </a:lnSpc>
              <a:buNone/>
            </a:pPr>
            <a:r>
              <a:rPr lang="en-US" dirty="0"/>
              <a:t>Cages in a fixed location make the site of egg laying predictable and minimize labor in egg collection in addition to eliminating the issue of floor laying.</a:t>
            </a:r>
          </a:p>
        </p:txBody>
      </p:sp>
      <p:sp>
        <p:nvSpPr>
          <p:cNvPr id="23" name="Rounded Rectangle 18">
            <a:extLst>
              <a:ext uri="{FF2B5EF4-FFF2-40B4-BE49-F238E27FC236}">
                <a16:creationId xmlns:a16="http://schemas.microsoft.com/office/drawing/2014/main" id="{C0279480-9DCB-4A52-99D2-EF55FEE1F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964" y="670965"/>
            <a:ext cx="7012862" cy="5516602"/>
          </a:xfrm>
          <a:prstGeom prst="roundRect">
            <a:avLst>
              <a:gd name="adj" fmla="val 2462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618090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FD550C1-A5AE-4DF5-BF84-F5CFF5D4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847B82-CAF2-2045-8A35-9ECAA2EF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9" y="949788"/>
            <a:ext cx="5303471" cy="90494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Housing for Commercial Layers</a:t>
            </a:r>
          </a:p>
        </p:txBody>
      </p:sp>
      <p:pic>
        <p:nvPicPr>
          <p:cNvPr id="5" name="Picture 4" descr="A group of sheep standing on top of a wooden fence&#10;&#10;Description automatically generated">
            <a:extLst>
              <a:ext uri="{FF2B5EF4-FFF2-40B4-BE49-F238E27FC236}">
                <a16:creationId xmlns:a16="http://schemas.microsoft.com/office/drawing/2014/main" id="{8F7ED796-9CC8-DA45-884B-A00A51714F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0" r="14430" b="-2"/>
          <a:stretch/>
        </p:blipFill>
        <p:spPr>
          <a:xfrm>
            <a:off x="326630" y="654396"/>
            <a:ext cx="5769370" cy="554920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481BAB-91E4-4BC8-8BB2-F825EC27E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98D4A-82B3-E143-97AB-EB17DF7DF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438400"/>
            <a:ext cx="5303471" cy="3651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Enriched cages:</a:t>
            </a:r>
          </a:p>
          <a:p>
            <a:r>
              <a:rPr lang="en-US" sz="2800" dirty="0"/>
              <a:t>More space per bird</a:t>
            </a:r>
          </a:p>
          <a:p>
            <a:r>
              <a:rPr lang="en-US" sz="2800" dirty="0"/>
              <a:t>Nesting area</a:t>
            </a:r>
          </a:p>
          <a:p>
            <a:r>
              <a:rPr lang="en-US" sz="2800" dirty="0"/>
              <a:t>Perches</a:t>
            </a:r>
          </a:p>
          <a:p>
            <a:r>
              <a:rPr lang="en-US" sz="2800" dirty="0"/>
              <a:t>Scratch/dust bathing ability</a:t>
            </a:r>
          </a:p>
        </p:txBody>
      </p:sp>
    </p:spTree>
    <p:extLst>
      <p:ext uri="{BB962C8B-B14F-4D97-AF65-F5344CB8AC3E}">
        <p14:creationId xmlns:p14="http://schemas.microsoft.com/office/powerpoint/2010/main" val="341332465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2088292"/>
            <a:ext cx="5859724" cy="1584002"/>
          </a:xfrm>
        </p:spPr>
        <p:txBody>
          <a:bodyPr>
            <a:normAutofit/>
          </a:bodyPr>
          <a:lstStyle/>
          <a:p>
            <a:r>
              <a:rPr lang="en-US" dirty="0"/>
              <a:t>Poultry Science:</a:t>
            </a:r>
            <a:br>
              <a:rPr lang="en-US" dirty="0"/>
            </a:br>
            <a:r>
              <a:rPr lang="en-US" dirty="0"/>
              <a:t>Commercial Layers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Unit 13: Segment 1</a:t>
            </a:r>
          </a:p>
          <a:p>
            <a:r>
              <a:rPr lang="en-US" i="1" dirty="0"/>
              <a:t>Chick &amp; Pullet Management</a:t>
            </a:r>
          </a:p>
        </p:txBody>
      </p:sp>
    </p:spTree>
    <p:extLst>
      <p:ext uri="{BB962C8B-B14F-4D97-AF65-F5344CB8AC3E}">
        <p14:creationId xmlns:p14="http://schemas.microsoft.com/office/powerpoint/2010/main" val="537861672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2088292"/>
            <a:ext cx="5859724" cy="1584002"/>
          </a:xfrm>
        </p:spPr>
        <p:txBody>
          <a:bodyPr>
            <a:normAutofit/>
          </a:bodyPr>
          <a:lstStyle/>
          <a:p>
            <a:r>
              <a:rPr lang="en-US" dirty="0"/>
              <a:t>Poultry Science:</a:t>
            </a:r>
            <a:br>
              <a:rPr lang="en-US" dirty="0"/>
            </a:br>
            <a:r>
              <a:rPr lang="en-US" dirty="0"/>
              <a:t>Commercial Layers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Unit 13: Segment 4</a:t>
            </a:r>
          </a:p>
          <a:p>
            <a:r>
              <a:rPr lang="en-US" i="1" dirty="0"/>
              <a:t>Commercial Table Egg Processing</a:t>
            </a:r>
          </a:p>
        </p:txBody>
      </p:sp>
    </p:spTree>
    <p:extLst>
      <p:ext uri="{BB962C8B-B14F-4D97-AF65-F5344CB8AC3E}">
        <p14:creationId xmlns:p14="http://schemas.microsoft.com/office/powerpoint/2010/main" val="3076831256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5C4676-5CA4-43E8-A82C-0CC27E7DE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table full of food&#10;&#10;Description automatically generated">
            <a:extLst>
              <a:ext uri="{FF2B5EF4-FFF2-40B4-BE49-F238E27FC236}">
                <a16:creationId xmlns:a16="http://schemas.microsoft.com/office/drawing/2014/main" id="{918B98A9-1B94-8948-ACFB-B61B71AFB9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4"/>
          <a:stretch/>
        </p:blipFill>
        <p:spPr>
          <a:xfrm>
            <a:off x="20" y="2754"/>
            <a:ext cx="12191980" cy="6855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46D10F-F22E-EE4E-ADF2-C21B2557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135625"/>
            <a:ext cx="9115732" cy="9934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Commercial Table Egg Processing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A7ED68-2693-44C8-8C3E-A627AE73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321DE-611A-DA46-BB1D-07D40D7B4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330245"/>
            <a:ext cx="8770571" cy="452499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1000"/>
              </a:lnSpc>
              <a:buNone/>
            </a:pPr>
            <a:r>
              <a:rPr lang="en-US" sz="1800" b="1" dirty="0">
                <a:solidFill>
                  <a:schemeClr val="tx1"/>
                </a:solidFill>
              </a:rPr>
              <a:t>Egg Processing Steps:</a:t>
            </a:r>
          </a:p>
          <a:p>
            <a:pPr marL="457200" indent="-457200">
              <a:lnSpc>
                <a:spcPct val="101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Collection</a:t>
            </a:r>
          </a:p>
          <a:p>
            <a:pPr marL="457200" indent="-457200">
              <a:lnSpc>
                <a:spcPct val="101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Washing</a:t>
            </a:r>
          </a:p>
          <a:p>
            <a:pPr marL="457200" indent="-457200">
              <a:lnSpc>
                <a:spcPct val="101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Sanitizing (UV)</a:t>
            </a:r>
          </a:p>
          <a:p>
            <a:pPr marL="457200" indent="-457200">
              <a:lnSpc>
                <a:spcPct val="101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Candling (looking for interior defects, shell defects, and leaks)</a:t>
            </a:r>
          </a:p>
          <a:p>
            <a:pPr marL="457200" indent="-457200">
              <a:lnSpc>
                <a:spcPct val="101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Dirt detection</a:t>
            </a:r>
          </a:p>
          <a:p>
            <a:pPr marL="457200" indent="-457200">
              <a:lnSpc>
                <a:spcPct val="101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Check detection (cracked, body checks, cage marks, etc.)</a:t>
            </a:r>
          </a:p>
          <a:p>
            <a:pPr marL="457200" indent="-457200">
              <a:lnSpc>
                <a:spcPct val="101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Weighing</a:t>
            </a:r>
          </a:p>
          <a:p>
            <a:pPr marL="457200" indent="-457200">
              <a:lnSpc>
                <a:spcPct val="101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Packaging</a:t>
            </a:r>
          </a:p>
          <a:p>
            <a:pPr marL="457200" indent="-457200">
              <a:lnSpc>
                <a:spcPct val="101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USDA verification</a:t>
            </a:r>
          </a:p>
          <a:p>
            <a:pPr marL="457200" indent="-457200">
              <a:lnSpc>
                <a:spcPct val="101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Cooling</a:t>
            </a:r>
          </a:p>
          <a:p>
            <a:pPr marL="457200" indent="-457200">
              <a:lnSpc>
                <a:spcPct val="101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Ship to store</a:t>
            </a:r>
          </a:p>
        </p:txBody>
      </p:sp>
    </p:spTree>
    <p:extLst>
      <p:ext uri="{BB962C8B-B14F-4D97-AF65-F5344CB8AC3E}">
        <p14:creationId xmlns:p14="http://schemas.microsoft.com/office/powerpoint/2010/main" val="889217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9DFB09-D894-4BFD-BAFE-3042CFF0C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306AF4-0B70-4A1F-9120-98D23F58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duotone>
              <a:srgbClr val="484A56"/>
              <a:srgbClr val="484A56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956DDF7-7F41-4387-96F3-F5EACC7CA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160" y="512064"/>
            <a:ext cx="11155680" cy="5833872"/>
          </a:xfrm>
          <a:prstGeom prst="roundRect">
            <a:avLst>
              <a:gd name="adj" fmla="val 61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20">
            <a:extLst>
              <a:ext uri="{FF2B5EF4-FFF2-40B4-BE49-F238E27FC236}">
                <a16:creationId xmlns:a16="http://schemas.microsoft.com/office/drawing/2014/main" id="{4AD8082C-1C76-453B-817F-ACE1C34C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061" y="678046"/>
            <a:ext cx="10821878" cy="5501909"/>
          </a:xfrm>
          <a:prstGeom prst="roundRect">
            <a:avLst>
              <a:gd name="adj" fmla="val 4760"/>
            </a:avLst>
          </a:prstGeom>
          <a:solidFill>
            <a:srgbClr val="FFFFFF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nline Media 2" descr="Jill Benson: Take a Look at Our Egg Processing Plant">
            <a:hlinkClick r:id="" action="ppaction://media"/>
            <a:extLst>
              <a:ext uri="{FF2B5EF4-FFF2-40B4-BE49-F238E27FC236}">
                <a16:creationId xmlns:a16="http://schemas.microsoft.com/office/drawing/2014/main" id="{C90FF0D9-4E62-CC49-8529-807CE397003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81914" y="777326"/>
            <a:ext cx="9428172" cy="530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322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mall, blue, sitting, table&#10;&#10;Description automatically generated">
            <a:extLst>
              <a:ext uri="{FF2B5EF4-FFF2-40B4-BE49-F238E27FC236}">
                <a16:creationId xmlns:a16="http://schemas.microsoft.com/office/drawing/2014/main" id="{AE66DD7A-3FDA-C14E-9802-0341C969E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5" r="8573" b="1"/>
          <a:stretch/>
        </p:blipFill>
        <p:spPr>
          <a:xfrm>
            <a:off x="-231" y="10"/>
            <a:ext cx="12192000" cy="6862703"/>
          </a:xfrm>
          <a:prstGeom prst="rect">
            <a:avLst/>
          </a:prstGeom>
        </p:spPr>
      </p:pic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19738FD9-60D1-4D66-A0E4-3CABDD655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784" y="467784"/>
            <a:ext cx="7418915" cy="5922963"/>
          </a:xfrm>
          <a:prstGeom prst="roundRect">
            <a:avLst>
              <a:gd name="adj" fmla="val 522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46D10F-F22E-EE4E-ADF2-C21B2557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985785"/>
            <a:ext cx="6233004" cy="1560716"/>
          </a:xfrm>
        </p:spPr>
        <p:txBody>
          <a:bodyPr>
            <a:normAutofit/>
          </a:bodyPr>
          <a:lstStyle/>
          <a:p>
            <a:r>
              <a:rPr lang="en-US" dirty="0"/>
              <a:t>Commercial Table </a:t>
            </a:r>
            <a:br>
              <a:rPr lang="en-US" dirty="0"/>
            </a:br>
            <a:r>
              <a:rPr lang="en-US" dirty="0"/>
              <a:t>Egg Processing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455BEA-6E29-435D-A5DB-88C5853E5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69848" y="2593449"/>
            <a:ext cx="622411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321DE-611A-DA46-BB1D-07D40D7B4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9" y="2855839"/>
            <a:ext cx="6481325" cy="3331191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1000"/>
              </a:lnSpc>
              <a:buNone/>
            </a:pPr>
            <a:r>
              <a:rPr lang="en-US" sz="2200" b="1" dirty="0"/>
              <a:t>Wash Water:</a:t>
            </a:r>
            <a:endParaRPr lang="en-US" sz="2200" dirty="0"/>
          </a:p>
          <a:p>
            <a:pPr>
              <a:lnSpc>
                <a:spcPct val="101000"/>
              </a:lnSpc>
            </a:pPr>
            <a:r>
              <a:rPr lang="en-US" sz="2200" dirty="0"/>
              <a:t>Must be at least 90</a:t>
            </a:r>
            <a:r>
              <a:rPr lang="en-US" sz="2200" baseline="30000" dirty="0"/>
              <a:t>o</a:t>
            </a:r>
            <a:r>
              <a:rPr lang="en-US" sz="2200" dirty="0"/>
              <a:t>F</a:t>
            </a:r>
          </a:p>
          <a:p>
            <a:pPr lvl="1">
              <a:lnSpc>
                <a:spcPct val="101000"/>
              </a:lnSpc>
            </a:pPr>
            <a:r>
              <a:rPr lang="en-US" sz="2200" dirty="0"/>
              <a:t>100-114</a:t>
            </a:r>
            <a:r>
              <a:rPr lang="en-US" sz="2200" baseline="30000" dirty="0"/>
              <a:t>o</a:t>
            </a:r>
            <a:r>
              <a:rPr lang="en-US" sz="2200" dirty="0"/>
              <a:t>F is commonly used</a:t>
            </a:r>
          </a:p>
          <a:p>
            <a:pPr lvl="1">
              <a:lnSpc>
                <a:spcPct val="101000"/>
              </a:lnSpc>
            </a:pPr>
            <a:r>
              <a:rPr lang="en-US" sz="2200" dirty="0"/>
              <a:t>At least 20</a:t>
            </a:r>
            <a:r>
              <a:rPr lang="en-US" sz="2200" baseline="30000" dirty="0"/>
              <a:t>o</a:t>
            </a:r>
            <a:r>
              <a:rPr lang="en-US" sz="2200" dirty="0"/>
              <a:t>F higher than egg temperature</a:t>
            </a:r>
          </a:p>
          <a:p>
            <a:pPr marL="0" indent="0">
              <a:lnSpc>
                <a:spcPct val="101000"/>
              </a:lnSpc>
              <a:buNone/>
            </a:pPr>
            <a:endParaRPr lang="en-US" sz="2200" dirty="0"/>
          </a:p>
          <a:p>
            <a:pPr marL="0" indent="0">
              <a:lnSpc>
                <a:spcPct val="101000"/>
              </a:lnSpc>
              <a:buNone/>
            </a:pPr>
            <a:r>
              <a:rPr lang="en-US" sz="2200" b="1" dirty="0"/>
              <a:t>If eggs are warmer than the wash water:</a:t>
            </a:r>
          </a:p>
          <a:p>
            <a:pPr>
              <a:lnSpc>
                <a:spcPct val="101000"/>
              </a:lnSpc>
            </a:pPr>
            <a:r>
              <a:rPr lang="en-US" sz="2200" dirty="0"/>
              <a:t>Contraction of egg contents will draw water into the eggs, leading to contamination risk</a:t>
            </a:r>
          </a:p>
          <a:p>
            <a:pPr>
              <a:lnSpc>
                <a:spcPct val="101000"/>
              </a:lnSpc>
            </a:pPr>
            <a:r>
              <a:rPr lang="en-US" sz="2200" dirty="0"/>
              <a:t>Internal egg temperature can rise 8-12</a:t>
            </a:r>
            <a:r>
              <a:rPr lang="en-US" sz="2200" baseline="30000" dirty="0"/>
              <a:t>o</a:t>
            </a:r>
            <a:r>
              <a:rPr lang="en-US" sz="2200" dirty="0"/>
              <a:t>F during wash process</a:t>
            </a:r>
          </a:p>
          <a:p>
            <a:pPr marL="0" indent="0">
              <a:lnSpc>
                <a:spcPct val="101000"/>
              </a:lnSpc>
              <a:buNone/>
            </a:pPr>
            <a:endParaRPr lang="en-US" sz="1500" dirty="0"/>
          </a:p>
        </p:txBody>
      </p:sp>
      <p:sp>
        <p:nvSpPr>
          <p:cNvPr id="14" name="Rounded Rectangle 18">
            <a:extLst>
              <a:ext uri="{FF2B5EF4-FFF2-40B4-BE49-F238E27FC236}">
                <a16:creationId xmlns:a16="http://schemas.microsoft.com/office/drawing/2014/main" id="{C0279480-9DCB-4A52-99D2-EF55FEE1F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964" y="670965"/>
            <a:ext cx="7012862" cy="5516602"/>
          </a:xfrm>
          <a:prstGeom prst="roundRect">
            <a:avLst>
              <a:gd name="adj" fmla="val 2462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012431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91F5AD0C-6C40-4EDC-AC27-554DBD311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46D10F-F22E-EE4E-ADF2-C21B2557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1" y="568345"/>
            <a:ext cx="7779970" cy="1560716"/>
          </a:xfrm>
        </p:spPr>
        <p:txBody>
          <a:bodyPr>
            <a:normAutofit/>
          </a:bodyPr>
          <a:lstStyle/>
          <a:p>
            <a:r>
              <a:rPr lang="en-US" dirty="0"/>
              <a:t>Commercial Table </a:t>
            </a:r>
            <a:br>
              <a:rPr lang="en-US" dirty="0"/>
            </a:br>
            <a:r>
              <a:rPr lang="en-US" dirty="0"/>
              <a:t>Egg Processing</a:t>
            </a:r>
          </a:p>
        </p:txBody>
      </p:sp>
      <p:pic>
        <p:nvPicPr>
          <p:cNvPr id="5" name="Picture 4" descr="A picture containing oranges, pile, food, sitting&#10;&#10;Description automatically generated">
            <a:extLst>
              <a:ext uri="{FF2B5EF4-FFF2-40B4-BE49-F238E27FC236}">
                <a16:creationId xmlns:a16="http://schemas.microsoft.com/office/drawing/2014/main" id="{0092F750-A73C-DC4C-84B1-A7DBC2415A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2" r="30634" b="-1"/>
          <a:stretch/>
        </p:blipFill>
        <p:spPr>
          <a:xfrm>
            <a:off x="20" y="-8545"/>
            <a:ext cx="3424492" cy="6870818"/>
          </a:xfrm>
          <a:prstGeom prst="rect">
            <a:avLst/>
          </a:prstGeom>
        </p:spPr>
      </p:pic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364210F7-6160-422F-A7B9-999247A96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24300" y="2176009"/>
            <a:ext cx="777997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321DE-611A-DA46-BB1D-07D40D7B4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4301" y="2438399"/>
            <a:ext cx="7779970" cy="4168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Eggs are washed with:</a:t>
            </a:r>
          </a:p>
          <a:p>
            <a:r>
              <a:rPr lang="en-US" sz="2400" dirty="0"/>
              <a:t>Spray jets</a:t>
            </a:r>
          </a:p>
          <a:p>
            <a:r>
              <a:rPr lang="en-US" sz="2400" dirty="0"/>
              <a:t>Brushes</a:t>
            </a:r>
          </a:p>
          <a:p>
            <a:r>
              <a:rPr lang="en-US" sz="2400" dirty="0"/>
              <a:t>Warm detergent solution</a:t>
            </a:r>
          </a:p>
          <a:p>
            <a:endParaRPr lang="en-US" sz="2400" dirty="0"/>
          </a:p>
          <a:p>
            <a:pPr marL="0" indent="0" algn="ctr">
              <a:buNone/>
            </a:pPr>
            <a:r>
              <a:rPr lang="en-US" sz="2400" b="1" dirty="0"/>
              <a:t>Water must be replaced every 4 hours and at the end of every shift!</a:t>
            </a:r>
          </a:p>
        </p:txBody>
      </p:sp>
    </p:spTree>
    <p:extLst>
      <p:ext uri="{BB962C8B-B14F-4D97-AF65-F5344CB8AC3E}">
        <p14:creationId xmlns:p14="http://schemas.microsoft.com/office/powerpoint/2010/main" val="3841380571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55C4676-5CA4-43E8-A82C-0CC27E7DE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food, indoor, plate, small&#10;&#10;Description automatically generated">
            <a:extLst>
              <a:ext uri="{FF2B5EF4-FFF2-40B4-BE49-F238E27FC236}">
                <a16:creationId xmlns:a16="http://schemas.microsoft.com/office/drawing/2014/main" id="{E430E1D2-A8F5-4A4B-A504-7ED826AFCA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r="5153" b="-1"/>
          <a:stretch/>
        </p:blipFill>
        <p:spPr>
          <a:xfrm>
            <a:off x="20" y="2754"/>
            <a:ext cx="12191980" cy="6855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46D10F-F22E-EE4E-ADF2-C21B2557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135625"/>
            <a:ext cx="9115732" cy="9934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Commercial Table Egg Processing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A7ED68-2693-44C8-8C3E-A627AE73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321DE-611A-DA46-BB1D-07D40D7B4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399"/>
            <a:ext cx="8770571" cy="4168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USDA Egg Weighing &amp; Classification Standards: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Peewee</a:t>
            </a:r>
            <a:r>
              <a:rPr lang="en-US" dirty="0">
                <a:solidFill>
                  <a:schemeClr val="tx1"/>
                </a:solidFill>
              </a:rPr>
              <a:t>: &lt; or = to 17.9 oz.</a:t>
            </a:r>
            <a:endParaRPr lang="en-US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Small</a:t>
            </a:r>
            <a:r>
              <a:rPr lang="en-US" dirty="0">
                <a:solidFill>
                  <a:schemeClr val="tx1"/>
                </a:solidFill>
              </a:rPr>
              <a:t>: 18.0-20.9 oz.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Medium</a:t>
            </a:r>
            <a:r>
              <a:rPr lang="en-US" dirty="0">
                <a:solidFill>
                  <a:schemeClr val="tx1"/>
                </a:solidFill>
              </a:rPr>
              <a:t>: 21.0-23.9 oz.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Large</a:t>
            </a:r>
            <a:r>
              <a:rPr lang="en-US" dirty="0">
                <a:solidFill>
                  <a:schemeClr val="tx1"/>
                </a:solidFill>
              </a:rPr>
              <a:t>: 24.0-26.9 oz.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Extra Large</a:t>
            </a:r>
            <a:r>
              <a:rPr lang="en-US" dirty="0">
                <a:solidFill>
                  <a:schemeClr val="tx1"/>
                </a:solidFill>
              </a:rPr>
              <a:t>: 27.0-29.9 oz.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Jumbo</a:t>
            </a:r>
            <a:r>
              <a:rPr lang="en-US" dirty="0">
                <a:solidFill>
                  <a:schemeClr val="tx1"/>
                </a:solidFill>
              </a:rPr>
              <a:t>: &gt; or = to 30.0 oz.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80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ACB33F1-D64F-4780-ACE9-07C69092B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46D10F-F22E-EE4E-ADF2-C21B2557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47" y="568345"/>
            <a:ext cx="7766554" cy="1560716"/>
          </a:xfrm>
        </p:spPr>
        <p:txBody>
          <a:bodyPr>
            <a:normAutofit/>
          </a:bodyPr>
          <a:lstStyle/>
          <a:p>
            <a:r>
              <a:rPr lang="en-US" dirty="0"/>
              <a:t>Commercial Table </a:t>
            </a:r>
            <a:br>
              <a:rPr lang="en-US" dirty="0"/>
            </a:br>
            <a:r>
              <a:rPr lang="en-US" dirty="0"/>
              <a:t>Egg Processing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62FA83-D5CC-4740-AA95-1A8C70EFE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1146" y="2176009"/>
            <a:ext cx="776655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321DE-611A-DA46-BB1D-07D40D7B4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13" y="2438399"/>
            <a:ext cx="7767388" cy="4168877"/>
          </a:xfrm>
        </p:spPr>
        <p:txBody>
          <a:bodyPr>
            <a:normAutofit/>
          </a:bodyPr>
          <a:lstStyle/>
          <a:p>
            <a:r>
              <a:rPr lang="en-US" sz="2400" dirty="0"/>
              <a:t>Case of Eggs = 30 dozen (47 lbs. per case)</a:t>
            </a:r>
          </a:p>
          <a:p>
            <a:r>
              <a:rPr lang="en-US" sz="2400" dirty="0"/>
              <a:t>USDA allows 7% cracks, but </a:t>
            </a:r>
            <a:r>
              <a:rPr lang="en-US" sz="2400" b="1" dirty="0"/>
              <a:t>NO</a:t>
            </a:r>
            <a:r>
              <a:rPr lang="en-US" sz="2400" dirty="0"/>
              <a:t> leakers!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Storage temperature: </a:t>
            </a:r>
          </a:p>
          <a:p>
            <a:r>
              <a:rPr lang="en-US" sz="2400" dirty="0"/>
              <a:t>45</a:t>
            </a:r>
            <a:r>
              <a:rPr lang="en-US" sz="2400" baseline="30000" dirty="0"/>
              <a:t>o</a:t>
            </a:r>
            <a:r>
              <a:rPr lang="en-US" sz="2400" dirty="0"/>
              <a:t>F within 36 hours of being laid</a:t>
            </a:r>
          </a:p>
          <a:p>
            <a:r>
              <a:rPr lang="en-US" sz="2400" dirty="0"/>
              <a:t>Forced air cooling system in vented/patterned cases</a:t>
            </a:r>
          </a:p>
          <a:p>
            <a:endParaRPr lang="en-US" dirty="0"/>
          </a:p>
        </p:txBody>
      </p:sp>
      <p:pic>
        <p:nvPicPr>
          <p:cNvPr id="5" name="Picture 4" descr="A picture containing food, bowl, indoor, plate&#10;&#10;Description automatically generated">
            <a:extLst>
              <a:ext uri="{FF2B5EF4-FFF2-40B4-BE49-F238E27FC236}">
                <a16:creationId xmlns:a16="http://schemas.microsoft.com/office/drawing/2014/main" id="{1613A1B0-339A-A24A-A995-B30D73E97A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9" r="23721" b="-2"/>
          <a:stretch/>
        </p:blipFill>
        <p:spPr>
          <a:xfrm>
            <a:off x="8770337" y="-8545"/>
            <a:ext cx="3424512" cy="687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13337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39698-8A5F-8B40-9A8E-3E9640A45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Poultry Science </a:t>
            </a:r>
            <a:br>
              <a:rPr lang="en-US" dirty="0"/>
            </a:br>
            <a:r>
              <a:rPr lang="en-US" dirty="0"/>
              <a:t>Curriculum References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837BA2-953A-E54A-A80C-0FC0752F8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9258300" cy="4280452"/>
          </a:xfrm>
        </p:spPr>
        <p:txBody>
          <a:bodyPr numCol="3">
            <a:normAutofit fontScale="62500" lnSpcReduction="20000"/>
          </a:bodyPr>
          <a:lstStyle/>
          <a:p>
            <a:r>
              <a:rPr lang="en-US" dirty="0"/>
              <a:t>Jessica Fife, UGA Dept. of Poultry Science Outreach Coordinator, UGA Dept. of Agricultural Leadership, Education, &amp; Communication MAEE Candidate</a:t>
            </a:r>
          </a:p>
          <a:p>
            <a:r>
              <a:rPr lang="en-US" dirty="0"/>
              <a:t>Barry Croom, UGA Dept. of Agricultural Leadership, Education, &amp; Communication Professor</a:t>
            </a:r>
          </a:p>
          <a:p>
            <a:r>
              <a:rPr lang="en-US" dirty="0"/>
              <a:t>Ashley </a:t>
            </a:r>
            <a:r>
              <a:rPr lang="en-US" dirty="0" err="1"/>
              <a:t>Yopp</a:t>
            </a:r>
            <a:r>
              <a:rPr lang="en-US" dirty="0"/>
              <a:t>, UGA Dept. of Agricultural Leadership, Education, &amp; Communication Assistant Professor</a:t>
            </a:r>
          </a:p>
          <a:p>
            <a:r>
              <a:rPr lang="en-US" dirty="0"/>
              <a:t>Georgia Agriculture Education</a:t>
            </a:r>
          </a:p>
          <a:p>
            <a:r>
              <a:rPr lang="en-US" dirty="0"/>
              <a:t>Andrew Benson, UGA Dept. of Poultry Science Assistant Professor</a:t>
            </a:r>
          </a:p>
          <a:p>
            <a:r>
              <a:rPr lang="en-US" dirty="0"/>
              <a:t>Brian Jordan, UGA Dept. of Poultry Science Assistant Professor, UGA College of Veterinary Medicine Assistant Professor</a:t>
            </a:r>
          </a:p>
          <a:p>
            <a:endParaRPr lang="en-US" dirty="0"/>
          </a:p>
          <a:p>
            <a:r>
              <a:rPr lang="en-US" dirty="0"/>
              <a:t>University of Arkansas Bumpers College of Poultry Science – Poultry Science Dual Curriculum Course</a:t>
            </a:r>
          </a:p>
          <a:p>
            <a:r>
              <a:rPr lang="en-US" dirty="0"/>
              <a:t>Julia Gaskin, UGA Dept. of Crop and Soil Sciences Sr. Public Service Associate</a:t>
            </a:r>
          </a:p>
          <a:p>
            <a:r>
              <a:rPr lang="en-US" dirty="0"/>
              <a:t>Glendon Harris, UGA Dept. of Crop and Soil Sciences Professor &amp; Extension Agronomist</a:t>
            </a:r>
          </a:p>
          <a:p>
            <a:r>
              <a:rPr lang="en-US" dirty="0"/>
              <a:t>Brian </a:t>
            </a:r>
            <a:r>
              <a:rPr lang="en-US" dirty="0" err="1"/>
              <a:t>Kiepper</a:t>
            </a:r>
            <a:r>
              <a:rPr lang="en-US" dirty="0"/>
              <a:t>, UGA Dept. of Poultry Science Associate Professor</a:t>
            </a:r>
          </a:p>
          <a:p>
            <a:r>
              <a:rPr lang="en-US" dirty="0"/>
              <a:t>Claudia Dunkley, UGA Dept. of Poultry Science Public Service Associate</a:t>
            </a:r>
          </a:p>
          <a:p>
            <a:r>
              <a:rPr lang="en-US" dirty="0"/>
              <a:t>Casey Ritz, UGA Dept. of Poultry Science Professor</a:t>
            </a:r>
          </a:p>
          <a:p>
            <a:r>
              <a:rPr lang="en-US" dirty="0"/>
              <a:t>USPOULTRY &amp; USPOULTRY Poultry Science Curriculum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Tom </a:t>
            </a:r>
            <a:r>
              <a:rPr lang="en-US" dirty="0" err="1"/>
              <a:t>Tabler</a:t>
            </a:r>
            <a:r>
              <a:rPr lang="en-US" dirty="0"/>
              <a:t>, Mississippi State University Department of Poultry Science Extension Professor</a:t>
            </a:r>
          </a:p>
          <a:p>
            <a:r>
              <a:rPr lang="en-US" dirty="0"/>
              <a:t>Jacquie Jacob, University of Kentucky</a:t>
            </a:r>
          </a:p>
          <a:p>
            <a:r>
              <a:rPr lang="en-US" dirty="0"/>
              <a:t>Jeanna Wilson, UGA Dept. of Poultry Science Professor</a:t>
            </a:r>
          </a:p>
          <a:p>
            <a:r>
              <a:rPr lang="en-US" dirty="0"/>
              <a:t>Kelly Sweeney, UGA Dept. of Poultry Science </a:t>
            </a:r>
            <a:r>
              <a:rPr lang="en-US" dirty="0" err="1"/>
              <a:t>Ph.D</a:t>
            </a:r>
            <a:r>
              <a:rPr lang="en-US" dirty="0"/>
              <a:t> Candidate</a:t>
            </a:r>
          </a:p>
          <a:p>
            <a:r>
              <a:rPr lang="en-US" dirty="0"/>
              <a:t>Merck Veterinary Manual</a:t>
            </a:r>
          </a:p>
          <a:p>
            <a:r>
              <a:rPr lang="en-US" dirty="0"/>
              <a:t>University of Maryland Extension</a:t>
            </a:r>
          </a:p>
          <a:p>
            <a:r>
              <a:rPr lang="en-US" dirty="0"/>
              <a:t>Poultry Hub</a:t>
            </a:r>
          </a:p>
          <a:p>
            <a:r>
              <a:rPr lang="en-US" dirty="0"/>
              <a:t>Brian Fairchild, University of Georgia Department of Poultry Science Professor</a:t>
            </a:r>
          </a:p>
          <a:p>
            <a:r>
              <a:rPr lang="en-US" dirty="0"/>
              <a:t>Centers for Disease Control</a:t>
            </a:r>
          </a:p>
          <a:p>
            <a:r>
              <a:rPr lang="en-US" dirty="0"/>
              <a:t>National FFA Organization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328204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1B1BB61-A160-4262-BD99-8D05C92B3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1F42-C2D0-1944-943B-22A34859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072" y="1150373"/>
            <a:ext cx="6755199" cy="978687"/>
          </a:xfrm>
        </p:spPr>
        <p:txBody>
          <a:bodyPr>
            <a:normAutofit/>
          </a:bodyPr>
          <a:lstStyle/>
          <a:p>
            <a:r>
              <a:rPr lang="en-US" dirty="0"/>
              <a:t>Chick Management</a:t>
            </a:r>
          </a:p>
        </p:txBody>
      </p:sp>
      <p:pic>
        <p:nvPicPr>
          <p:cNvPr id="7" name="Picture 6" descr="A bird sitting on top of a chicken&#10;&#10;Description automatically generated">
            <a:extLst>
              <a:ext uri="{FF2B5EF4-FFF2-40B4-BE49-F238E27FC236}">
                <a16:creationId xmlns:a16="http://schemas.microsoft.com/office/drawing/2014/main" id="{B5C2C4AA-9F8C-7742-95DF-82D9A79235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2" r="20469" b="2"/>
          <a:stretch/>
        </p:blipFill>
        <p:spPr>
          <a:xfrm>
            <a:off x="487729" y="581603"/>
            <a:ext cx="4266604" cy="5694793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7CBBCD-BED8-4C4C-8F45-F9CEE9F5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9072" y="2176009"/>
            <a:ext cx="675519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0CE78-668B-D44B-88CF-DF7C1F401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072" y="2438399"/>
            <a:ext cx="6755199" cy="3661955"/>
          </a:xfrm>
        </p:spPr>
        <p:txBody>
          <a:bodyPr>
            <a:normAutofit/>
          </a:bodyPr>
          <a:lstStyle/>
          <a:p>
            <a:r>
              <a:rPr lang="en-US" dirty="0"/>
              <a:t>Layers typically have a long distance to travel at one day of age due to hatchery placement, leaving them more dehydrated and stressed, so it’s important to:</a:t>
            </a:r>
          </a:p>
          <a:p>
            <a:pPr lvl="1"/>
            <a:r>
              <a:rPr lang="en-US" dirty="0"/>
              <a:t>Have visible water source with a water drop on the end of the nipple</a:t>
            </a:r>
          </a:p>
          <a:p>
            <a:pPr lvl="1"/>
            <a:r>
              <a:rPr lang="en-US" dirty="0"/>
              <a:t>Feed placed near the water, and have the feeders filled up high</a:t>
            </a:r>
          </a:p>
          <a:p>
            <a:r>
              <a:rPr lang="en-US" dirty="0"/>
              <a:t>Loud peeping is a distress call (usually disturbed or cold)</a:t>
            </a:r>
          </a:p>
          <a:p>
            <a:r>
              <a:rPr lang="en-US" dirty="0"/>
              <a:t>Chicks will imprint, follow, and imitate other chicks and do as they do</a:t>
            </a:r>
          </a:p>
        </p:txBody>
      </p:sp>
    </p:spTree>
    <p:extLst>
      <p:ext uri="{BB962C8B-B14F-4D97-AF65-F5344CB8AC3E}">
        <p14:creationId xmlns:p14="http://schemas.microsoft.com/office/powerpoint/2010/main" val="378507000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55C4676-5CA4-43E8-A82C-0CC27E7DE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animal, bird, chicken, sheep&#10;&#10;Description automatically generated">
            <a:extLst>
              <a:ext uri="{FF2B5EF4-FFF2-40B4-BE49-F238E27FC236}">
                <a16:creationId xmlns:a16="http://schemas.microsoft.com/office/drawing/2014/main" id="{6309FD1D-9369-294E-AA9D-519306946B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8" b="7839"/>
          <a:stretch/>
        </p:blipFill>
        <p:spPr>
          <a:xfrm>
            <a:off x="20" y="2754"/>
            <a:ext cx="12191980" cy="6855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A01F42-C2D0-1944-943B-22A34859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223319"/>
            <a:ext cx="8770571" cy="90574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Pullet Management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6A7ED68-2693-44C8-8C3E-A627AE73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0CE78-668B-D44B-88CF-DF7C1F401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399"/>
            <a:ext cx="8770571" cy="4168867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1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When raising the pullets, it is vital to keep flock uniformity in mind. </a:t>
            </a:r>
          </a:p>
          <a:p>
            <a:pPr marL="0" indent="0">
              <a:lnSpc>
                <a:spcPct val="101000"/>
              </a:lnSpc>
              <a:buNone/>
            </a:pPr>
            <a:r>
              <a:rPr lang="en-US" b="1" u="sng" dirty="0">
                <a:solidFill>
                  <a:schemeClr val="tx1"/>
                </a:solidFill>
              </a:rPr>
              <a:t>Uniformity</a:t>
            </a:r>
            <a:r>
              <a:rPr lang="en-US" dirty="0">
                <a:solidFill>
                  <a:schemeClr val="tx1"/>
                </a:solidFill>
              </a:rPr>
              <a:t> - % of flock within +/-10% of average body weight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1"/>
                </a:solidFill>
              </a:rPr>
              <a:t>Flock uniformity should be above 80% at least (90%+ preferred)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1"/>
                </a:solidFill>
              </a:rPr>
              <a:t>Flock uniformity is reduced by:</a:t>
            </a:r>
          </a:p>
          <a:p>
            <a:pPr lvl="1">
              <a:lnSpc>
                <a:spcPct val="101000"/>
              </a:lnSpc>
            </a:pPr>
            <a:r>
              <a:rPr lang="en-US" sz="2000" dirty="0">
                <a:solidFill>
                  <a:schemeClr val="tx1"/>
                </a:solidFill>
              </a:rPr>
              <a:t>Overcrowding</a:t>
            </a:r>
          </a:p>
          <a:p>
            <a:pPr lvl="1">
              <a:lnSpc>
                <a:spcPct val="101000"/>
              </a:lnSpc>
            </a:pPr>
            <a:r>
              <a:rPr lang="en-US" sz="2000" dirty="0">
                <a:solidFill>
                  <a:schemeClr val="tx1"/>
                </a:solidFill>
              </a:rPr>
              <a:t>Overheating</a:t>
            </a:r>
          </a:p>
          <a:p>
            <a:pPr lvl="1">
              <a:lnSpc>
                <a:spcPct val="101000"/>
              </a:lnSpc>
            </a:pPr>
            <a:r>
              <a:rPr lang="en-US" sz="2000" dirty="0">
                <a:solidFill>
                  <a:schemeClr val="tx1"/>
                </a:solidFill>
              </a:rPr>
              <a:t>Poor ventilation</a:t>
            </a:r>
          </a:p>
          <a:p>
            <a:pPr lvl="1">
              <a:lnSpc>
                <a:spcPct val="101000"/>
              </a:lnSpc>
            </a:pPr>
            <a:r>
              <a:rPr lang="en-US" sz="2000" dirty="0">
                <a:solidFill>
                  <a:schemeClr val="tx1"/>
                </a:solidFill>
              </a:rPr>
              <a:t>Poor nutrition</a:t>
            </a:r>
          </a:p>
          <a:p>
            <a:pPr lvl="1">
              <a:lnSpc>
                <a:spcPct val="101000"/>
              </a:lnSpc>
            </a:pPr>
            <a:r>
              <a:rPr lang="en-US" sz="2000" dirty="0">
                <a:solidFill>
                  <a:schemeClr val="tx1"/>
                </a:solidFill>
              </a:rPr>
              <a:t>Poor beak trimming</a:t>
            </a:r>
          </a:p>
          <a:p>
            <a:pPr lvl="1">
              <a:lnSpc>
                <a:spcPct val="101000"/>
              </a:lnSpc>
            </a:pPr>
            <a:r>
              <a:rPr lang="en-US" sz="2000" dirty="0">
                <a:solidFill>
                  <a:schemeClr val="tx1"/>
                </a:solidFill>
              </a:rPr>
              <a:t>Uneven thermal environment</a:t>
            </a:r>
          </a:p>
        </p:txBody>
      </p:sp>
    </p:spTree>
    <p:extLst>
      <p:ext uri="{BB962C8B-B14F-4D97-AF65-F5344CB8AC3E}">
        <p14:creationId xmlns:p14="http://schemas.microsoft.com/office/powerpoint/2010/main" val="2623698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7EFD6C0-4699-424C-BE69-E30073859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48AE42D-35D0-4D8E-B018-43E7FA60D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duotone>
              <a:srgbClr val="484A56"/>
              <a:srgbClr val="484A56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36" name="Rounded Rectangle 17">
            <a:extLst>
              <a:ext uri="{FF2B5EF4-FFF2-40B4-BE49-F238E27FC236}">
                <a16:creationId xmlns:a16="http://schemas.microsoft.com/office/drawing/2014/main" id="{F7D11F93-0057-4226-B5D5-8AB82E5CB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784" y="467784"/>
            <a:ext cx="11260976" cy="5922963"/>
          </a:xfrm>
          <a:prstGeom prst="roundRect">
            <a:avLst>
              <a:gd name="adj" fmla="val 522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77CFE52-6078-47DF-ACA5-83303EAE1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69848" y="2593449"/>
            <a:ext cx="6816852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ird standing on top of a chicken&#10;&#10;Description automatically generated">
            <a:extLst>
              <a:ext uri="{FF2B5EF4-FFF2-40B4-BE49-F238E27FC236}">
                <a16:creationId xmlns:a16="http://schemas.microsoft.com/office/drawing/2014/main" id="{EB5859F2-93C1-0F4B-B9FC-1AB267AC90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1" r="40996" b="-2"/>
          <a:stretch/>
        </p:blipFill>
        <p:spPr>
          <a:xfrm flipH="1">
            <a:off x="8307942" y="670965"/>
            <a:ext cx="3219226" cy="5516602"/>
          </a:xfrm>
          <a:prstGeom prst="rect">
            <a:avLst/>
          </a:prstGeom>
        </p:spPr>
      </p:pic>
      <p:sp>
        <p:nvSpPr>
          <p:cNvPr id="40" name="Freeform 21">
            <a:extLst>
              <a:ext uri="{FF2B5EF4-FFF2-40B4-BE49-F238E27FC236}">
                <a16:creationId xmlns:a16="http://schemas.microsoft.com/office/drawing/2014/main" id="{7CF4FD05-2BBD-420B-BE4F-E095016CA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434" y="474134"/>
            <a:ext cx="11260976" cy="5922963"/>
          </a:xfrm>
          <a:custGeom>
            <a:avLst/>
            <a:gdLst>
              <a:gd name="connsiteX0" fmla="*/ 336522 w 11260976"/>
              <a:gd name="connsiteY0" fmla="*/ 196832 h 5922963"/>
              <a:gd name="connsiteX1" fmla="*/ 209530 w 11260976"/>
              <a:gd name="connsiteY1" fmla="*/ 323824 h 5922963"/>
              <a:gd name="connsiteX2" fmla="*/ 209530 w 11260976"/>
              <a:gd name="connsiteY2" fmla="*/ 5586441 h 5922963"/>
              <a:gd name="connsiteX3" fmla="*/ 336522 w 11260976"/>
              <a:gd name="connsiteY3" fmla="*/ 5713433 h 5922963"/>
              <a:gd name="connsiteX4" fmla="*/ 10938742 w 11260976"/>
              <a:gd name="connsiteY4" fmla="*/ 5713433 h 5922963"/>
              <a:gd name="connsiteX5" fmla="*/ 11065734 w 11260976"/>
              <a:gd name="connsiteY5" fmla="*/ 5586441 h 5922963"/>
              <a:gd name="connsiteX6" fmla="*/ 11065734 w 11260976"/>
              <a:gd name="connsiteY6" fmla="*/ 323824 h 5922963"/>
              <a:gd name="connsiteX7" fmla="*/ 10938742 w 11260976"/>
              <a:gd name="connsiteY7" fmla="*/ 196832 h 5922963"/>
              <a:gd name="connsiteX8" fmla="*/ 309593 w 11260976"/>
              <a:gd name="connsiteY8" fmla="*/ 0 h 5922963"/>
              <a:gd name="connsiteX9" fmla="*/ 10951383 w 11260976"/>
              <a:gd name="connsiteY9" fmla="*/ 0 h 5922963"/>
              <a:gd name="connsiteX10" fmla="*/ 11260976 w 11260976"/>
              <a:gd name="connsiteY10" fmla="*/ 309593 h 5922963"/>
              <a:gd name="connsiteX11" fmla="*/ 11260976 w 11260976"/>
              <a:gd name="connsiteY11" fmla="*/ 5613370 h 5922963"/>
              <a:gd name="connsiteX12" fmla="*/ 10951383 w 11260976"/>
              <a:gd name="connsiteY12" fmla="*/ 5922963 h 5922963"/>
              <a:gd name="connsiteX13" fmla="*/ 309593 w 11260976"/>
              <a:gd name="connsiteY13" fmla="*/ 5922963 h 5922963"/>
              <a:gd name="connsiteX14" fmla="*/ 0 w 11260976"/>
              <a:gd name="connsiteY14" fmla="*/ 5613370 h 5922963"/>
              <a:gd name="connsiteX15" fmla="*/ 0 w 11260976"/>
              <a:gd name="connsiteY15" fmla="*/ 309593 h 5922963"/>
              <a:gd name="connsiteX16" fmla="*/ 309593 w 11260976"/>
              <a:gd name="connsiteY16" fmla="*/ 0 h 592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260976" h="5922963">
                <a:moveTo>
                  <a:pt x="336522" y="196832"/>
                </a:moveTo>
                <a:cubicBezTo>
                  <a:pt x="266386" y="196832"/>
                  <a:pt x="209530" y="253688"/>
                  <a:pt x="209530" y="323824"/>
                </a:cubicBezTo>
                <a:lnTo>
                  <a:pt x="209530" y="5586441"/>
                </a:lnTo>
                <a:cubicBezTo>
                  <a:pt x="209530" y="5656577"/>
                  <a:pt x="266386" y="5713433"/>
                  <a:pt x="336522" y="5713433"/>
                </a:cubicBezTo>
                <a:lnTo>
                  <a:pt x="10938742" y="5713433"/>
                </a:lnTo>
                <a:cubicBezTo>
                  <a:pt x="11008878" y="5713433"/>
                  <a:pt x="11065734" y="5656577"/>
                  <a:pt x="11065734" y="5586441"/>
                </a:cubicBezTo>
                <a:lnTo>
                  <a:pt x="11065734" y="323824"/>
                </a:lnTo>
                <a:cubicBezTo>
                  <a:pt x="11065734" y="253688"/>
                  <a:pt x="11008878" y="196832"/>
                  <a:pt x="10938742" y="196832"/>
                </a:cubicBezTo>
                <a:close/>
                <a:moveTo>
                  <a:pt x="309593" y="0"/>
                </a:moveTo>
                <a:lnTo>
                  <a:pt x="10951383" y="0"/>
                </a:lnTo>
                <a:cubicBezTo>
                  <a:pt x="11122366" y="0"/>
                  <a:pt x="11260976" y="138610"/>
                  <a:pt x="11260976" y="309593"/>
                </a:cubicBezTo>
                <a:lnTo>
                  <a:pt x="11260976" y="5613370"/>
                </a:lnTo>
                <a:cubicBezTo>
                  <a:pt x="11260976" y="5784353"/>
                  <a:pt x="11122366" y="5922963"/>
                  <a:pt x="10951383" y="5922963"/>
                </a:cubicBezTo>
                <a:lnTo>
                  <a:pt x="309593" y="5922963"/>
                </a:lnTo>
                <a:cubicBezTo>
                  <a:pt x="138610" y="5922963"/>
                  <a:pt x="0" y="5784353"/>
                  <a:pt x="0" y="5613370"/>
                </a:cubicBezTo>
                <a:lnTo>
                  <a:pt x="0" y="309593"/>
                </a:lnTo>
                <a:cubicBezTo>
                  <a:pt x="0" y="138610"/>
                  <a:pt x="138610" y="0"/>
                  <a:pt x="30959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18">
            <a:extLst>
              <a:ext uri="{FF2B5EF4-FFF2-40B4-BE49-F238E27FC236}">
                <a16:creationId xmlns:a16="http://schemas.microsoft.com/office/drawing/2014/main" id="{1297324A-1231-479D-8772-B8C4E1D2A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964" y="670965"/>
            <a:ext cx="10856204" cy="5516602"/>
          </a:xfrm>
          <a:prstGeom prst="roundRect">
            <a:avLst>
              <a:gd name="adj" fmla="val 2462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1F42-C2D0-1944-943B-22A34859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563329"/>
            <a:ext cx="6816851" cy="983171"/>
          </a:xfrm>
        </p:spPr>
        <p:txBody>
          <a:bodyPr>
            <a:normAutofit/>
          </a:bodyPr>
          <a:lstStyle/>
          <a:p>
            <a:r>
              <a:rPr lang="en-US" dirty="0"/>
              <a:t>Pullet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0CE78-668B-D44B-88CF-DF7C1F401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9" y="2855840"/>
            <a:ext cx="6816852" cy="3149034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Layer pullets do not have a large appetite, and stress can cause them to stop eating altogether.</a:t>
            </a:r>
          </a:p>
          <a:p>
            <a:r>
              <a:rPr lang="en-US" sz="2800" dirty="0"/>
              <a:t>Cannibalism and feather-picking are not good</a:t>
            </a:r>
          </a:p>
          <a:p>
            <a:pPr lvl="1"/>
            <a:r>
              <a:rPr lang="en-US" sz="2400" dirty="0"/>
              <a:t>Cannibalism causes significant mortality but can be controlled with:</a:t>
            </a:r>
          </a:p>
          <a:p>
            <a:pPr lvl="2"/>
            <a:r>
              <a:rPr lang="en-US" sz="2000" dirty="0"/>
              <a:t>Light intensity reduction</a:t>
            </a:r>
          </a:p>
          <a:p>
            <a:pPr lvl="2"/>
            <a:r>
              <a:rPr lang="en-US" sz="2000" dirty="0"/>
              <a:t>Beak trimming</a:t>
            </a:r>
          </a:p>
        </p:txBody>
      </p:sp>
    </p:spTree>
    <p:extLst>
      <p:ext uri="{BB962C8B-B14F-4D97-AF65-F5344CB8AC3E}">
        <p14:creationId xmlns:p14="http://schemas.microsoft.com/office/powerpoint/2010/main" val="3712592832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FD550C1-A5AE-4DF5-BF84-F5CFF5D4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1F42-C2D0-1944-943B-22A34859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224115"/>
            <a:ext cx="5303471" cy="904945"/>
          </a:xfrm>
        </p:spPr>
        <p:txBody>
          <a:bodyPr>
            <a:normAutofit/>
          </a:bodyPr>
          <a:lstStyle/>
          <a:p>
            <a:r>
              <a:rPr lang="en-US" sz="4000" dirty="0"/>
              <a:t>Pullet Management</a:t>
            </a:r>
          </a:p>
        </p:txBody>
      </p:sp>
      <p:pic>
        <p:nvPicPr>
          <p:cNvPr id="5" name="Picture 4" descr="A picture containing indoor, building, small, red&#10;&#10;Description automatically generated">
            <a:extLst>
              <a:ext uri="{FF2B5EF4-FFF2-40B4-BE49-F238E27FC236}">
                <a16:creationId xmlns:a16="http://schemas.microsoft.com/office/drawing/2014/main" id="{F273E269-C838-124C-81B9-5797701A35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7" r="12602" b="-2"/>
          <a:stretch/>
        </p:blipFill>
        <p:spPr>
          <a:xfrm>
            <a:off x="353961" y="667540"/>
            <a:ext cx="5742039" cy="552292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C481BAB-91E4-4BC8-8BB2-F825EC27E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0CE78-668B-D44B-88CF-DF7C1F401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438399"/>
            <a:ext cx="5303471" cy="4168867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1000"/>
              </a:lnSpc>
              <a:buNone/>
            </a:pPr>
            <a:r>
              <a:rPr lang="en-US" b="1" dirty="0"/>
              <a:t>Light</a:t>
            </a:r>
            <a:r>
              <a:rPr lang="en-US" dirty="0"/>
              <a:t> is fundamental to the growth and development of pullets! </a:t>
            </a:r>
          </a:p>
          <a:p>
            <a:pPr>
              <a:lnSpc>
                <a:spcPct val="101000"/>
              </a:lnSpc>
            </a:pPr>
            <a:r>
              <a:rPr lang="en-US" dirty="0"/>
              <a:t>Three aspects of light need to be understood:</a:t>
            </a:r>
          </a:p>
          <a:p>
            <a:pPr marL="662940" lvl="1" indent="-342900">
              <a:lnSpc>
                <a:spcPct val="101000"/>
              </a:lnSpc>
              <a:buFont typeface="+mj-lt"/>
              <a:buAutoNum type="arabicPeriod"/>
            </a:pPr>
            <a:r>
              <a:rPr lang="en-US" sz="2000" b="1" dirty="0"/>
              <a:t>Wavelength (color)</a:t>
            </a:r>
          </a:p>
          <a:p>
            <a:pPr lvl="2">
              <a:lnSpc>
                <a:spcPct val="101000"/>
              </a:lnSpc>
            </a:pPr>
            <a:r>
              <a:rPr lang="en-US" sz="2000" dirty="0"/>
              <a:t>Do NOT use red light for pullets!</a:t>
            </a:r>
          </a:p>
          <a:p>
            <a:pPr marL="662940" lvl="1" indent="-342900">
              <a:lnSpc>
                <a:spcPct val="101000"/>
              </a:lnSpc>
              <a:buFont typeface="+mj-lt"/>
              <a:buAutoNum type="arabicPeriod"/>
            </a:pPr>
            <a:r>
              <a:rPr lang="en-US" sz="2000" b="1" dirty="0"/>
              <a:t>Intensity (brightness)</a:t>
            </a:r>
          </a:p>
          <a:p>
            <a:pPr marL="662940" lvl="1" indent="-342900">
              <a:lnSpc>
                <a:spcPct val="101000"/>
              </a:lnSpc>
              <a:buFont typeface="+mj-lt"/>
              <a:buAutoNum type="arabicPeriod"/>
            </a:pPr>
            <a:r>
              <a:rPr lang="en-US" sz="2000" b="1" dirty="0"/>
              <a:t>Photoperiod (length of the daylight period)</a:t>
            </a:r>
          </a:p>
          <a:p>
            <a:pPr>
              <a:lnSpc>
                <a:spcPct val="101000"/>
              </a:lnSpc>
            </a:pPr>
            <a:r>
              <a:rPr lang="en-US" dirty="0"/>
              <a:t>Lighting should be uniform throughout the house</a:t>
            </a:r>
          </a:p>
          <a:p>
            <a:pPr>
              <a:lnSpc>
                <a:spcPct val="101000"/>
              </a:lnSpc>
            </a:pPr>
            <a:r>
              <a:rPr lang="en-US" dirty="0"/>
              <a:t>Long photoperiods are used at first to encourage eating and drinking</a:t>
            </a:r>
          </a:p>
          <a:p>
            <a:pPr lvl="1">
              <a:lnSpc>
                <a:spcPct val="101000"/>
              </a:lnSpc>
            </a:pPr>
            <a:r>
              <a:rPr lang="en-US" sz="2000" i="1" dirty="0"/>
              <a:t>20-23 hours of light</a:t>
            </a:r>
          </a:p>
        </p:txBody>
      </p:sp>
    </p:spTree>
    <p:extLst>
      <p:ext uri="{BB962C8B-B14F-4D97-AF65-F5344CB8AC3E}">
        <p14:creationId xmlns:p14="http://schemas.microsoft.com/office/powerpoint/2010/main" val="3652670229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covered, track, building&#10;&#10;Description automatically generated">
            <a:extLst>
              <a:ext uri="{FF2B5EF4-FFF2-40B4-BE49-F238E27FC236}">
                <a16:creationId xmlns:a16="http://schemas.microsoft.com/office/drawing/2014/main" id="{DA0E341D-72F6-4542-B42A-A5B9504EAD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2" r="1709"/>
          <a:stretch/>
        </p:blipFill>
        <p:spPr>
          <a:xfrm>
            <a:off x="-231" y="10"/>
            <a:ext cx="12192000" cy="6862703"/>
          </a:xfrm>
          <a:prstGeom prst="rect">
            <a:avLst/>
          </a:prstGeom>
        </p:spPr>
      </p:pic>
      <p:sp>
        <p:nvSpPr>
          <p:cNvPr id="23" name="Rounded Rectangle 17">
            <a:extLst>
              <a:ext uri="{FF2B5EF4-FFF2-40B4-BE49-F238E27FC236}">
                <a16:creationId xmlns:a16="http://schemas.microsoft.com/office/drawing/2014/main" id="{19738FD9-60D1-4D66-A0E4-3CABDD655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784" y="467784"/>
            <a:ext cx="7418915" cy="5922963"/>
          </a:xfrm>
          <a:prstGeom prst="roundRect">
            <a:avLst>
              <a:gd name="adj" fmla="val 522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1F42-C2D0-1944-943B-22A34859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548581"/>
            <a:ext cx="6233004" cy="997919"/>
          </a:xfrm>
        </p:spPr>
        <p:txBody>
          <a:bodyPr>
            <a:normAutofit/>
          </a:bodyPr>
          <a:lstStyle/>
          <a:p>
            <a:r>
              <a:rPr lang="en-US" dirty="0"/>
              <a:t>Pullet Management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455BEA-6E29-435D-A5DB-88C5853E5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69848" y="2593449"/>
            <a:ext cx="622411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0CE78-668B-D44B-88CF-DF7C1F401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9" y="2855840"/>
            <a:ext cx="6233003" cy="3196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Light Intensity Reduction:</a:t>
            </a:r>
          </a:p>
          <a:p>
            <a:r>
              <a:rPr lang="en-US" sz="2400" dirty="0"/>
              <a:t>Reduces stimulus </a:t>
            </a:r>
          </a:p>
          <a:p>
            <a:r>
              <a:rPr lang="en-US" sz="2400" dirty="0"/>
              <a:t>Reduces overall activity</a:t>
            </a:r>
          </a:p>
          <a:p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These are particularly helpful regarding beak-related damage.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7" name="Rounded Rectangle 18">
            <a:extLst>
              <a:ext uri="{FF2B5EF4-FFF2-40B4-BE49-F238E27FC236}">
                <a16:creationId xmlns:a16="http://schemas.microsoft.com/office/drawing/2014/main" id="{C0279480-9DCB-4A52-99D2-EF55FEE1F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964" y="670965"/>
            <a:ext cx="7012862" cy="5516602"/>
          </a:xfrm>
          <a:prstGeom prst="roundRect">
            <a:avLst>
              <a:gd name="adj" fmla="val 2462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6476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2088292"/>
            <a:ext cx="5859724" cy="1584002"/>
          </a:xfrm>
        </p:spPr>
        <p:txBody>
          <a:bodyPr>
            <a:normAutofit/>
          </a:bodyPr>
          <a:lstStyle/>
          <a:p>
            <a:r>
              <a:rPr lang="en-US" dirty="0"/>
              <a:t>Poultry Science:</a:t>
            </a:r>
            <a:br>
              <a:rPr lang="en-US" dirty="0"/>
            </a:br>
            <a:r>
              <a:rPr lang="en-US" dirty="0"/>
              <a:t>Commercial Layers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Unit 13: Segment 2</a:t>
            </a:r>
          </a:p>
          <a:p>
            <a:r>
              <a:rPr lang="en-US" i="1" dirty="0"/>
              <a:t>Layer Management</a:t>
            </a:r>
          </a:p>
        </p:txBody>
      </p:sp>
    </p:spTree>
    <p:extLst>
      <p:ext uri="{BB962C8B-B14F-4D97-AF65-F5344CB8AC3E}">
        <p14:creationId xmlns:p14="http://schemas.microsoft.com/office/powerpoint/2010/main" val="425033769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5C4676-5CA4-43E8-A82C-0CC27E7DE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chicken&#10;&#10;Description automatically generated">
            <a:extLst>
              <a:ext uri="{FF2B5EF4-FFF2-40B4-BE49-F238E27FC236}">
                <a16:creationId xmlns:a16="http://schemas.microsoft.com/office/drawing/2014/main" id="{AB10C81B-67ED-FF49-B7AA-751F4BC5D2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" b="12783"/>
          <a:stretch/>
        </p:blipFill>
        <p:spPr>
          <a:xfrm>
            <a:off x="20" y="2754"/>
            <a:ext cx="12191980" cy="6855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655785-A615-AA43-857E-B49C9EA14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120879"/>
            <a:ext cx="8770571" cy="10081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Layer Management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A7ED68-2693-44C8-8C3E-A627AE73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8BFEA-7A5D-4844-9DBE-63698BDA1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365150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Photostimulation should begin when the comb begins to “bloom”</a:t>
            </a:r>
          </a:p>
          <a:p>
            <a:r>
              <a:rPr lang="en-US" sz="2800" dirty="0">
                <a:solidFill>
                  <a:schemeClr val="tx1"/>
                </a:solidFill>
              </a:rPr>
              <a:t>Move to 14 hours of light and 10 hours of darkness</a:t>
            </a:r>
          </a:p>
          <a:p>
            <a:r>
              <a:rPr lang="en-US" sz="2800" dirty="0">
                <a:solidFill>
                  <a:schemeClr val="tx1"/>
                </a:solidFill>
              </a:rPr>
              <a:t>Layers need a broad spectrum of light wavelengths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Blue &amp; green support growth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Red &amp; orange support egg production</a:t>
            </a:r>
          </a:p>
        </p:txBody>
      </p:sp>
    </p:spTree>
    <p:extLst>
      <p:ext uri="{BB962C8B-B14F-4D97-AF65-F5344CB8AC3E}">
        <p14:creationId xmlns:p14="http://schemas.microsoft.com/office/powerpoint/2010/main" val="1620050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theme/theme1.xml><?xml version="1.0" encoding="utf-8"?>
<a:theme xmlns:a="http://schemas.openxmlformats.org/drawingml/2006/main" name="Feathered">
  <a:themeElements>
    <a:clrScheme name="Custom 16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4F9437"/>
      </a:accent1>
      <a:accent2>
        <a:srgbClr val="628B1E"/>
      </a:accent2>
      <a:accent3>
        <a:srgbClr val="2F5500"/>
      </a:accent3>
      <a:accent4>
        <a:srgbClr val="029676"/>
      </a:accent4>
      <a:accent5>
        <a:srgbClr val="006100"/>
      </a:accent5>
      <a:accent6>
        <a:srgbClr val="004801"/>
      </a:accent6>
      <a:hlink>
        <a:srgbClr val="629323"/>
      </a:hlink>
      <a:folHlink>
        <a:srgbClr val="005300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1315</Words>
  <Application>Microsoft Macintosh PowerPoint</Application>
  <PresentationFormat>Widescreen</PresentationFormat>
  <Paragraphs>186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Calibri</vt:lpstr>
      <vt:lpstr>Century Schoolbook</vt:lpstr>
      <vt:lpstr>Corbel</vt:lpstr>
      <vt:lpstr>Feathered</vt:lpstr>
      <vt:lpstr>POULTRY SCIENCE: Commercial Layers</vt:lpstr>
      <vt:lpstr>Poultry Science: Commercial Layers</vt:lpstr>
      <vt:lpstr>Chick Management</vt:lpstr>
      <vt:lpstr>Pullet Management</vt:lpstr>
      <vt:lpstr>Pullet Management</vt:lpstr>
      <vt:lpstr>Pullet Management</vt:lpstr>
      <vt:lpstr>Pullet Management</vt:lpstr>
      <vt:lpstr>Poultry Science: Commercial Layers</vt:lpstr>
      <vt:lpstr>Layer Management</vt:lpstr>
      <vt:lpstr>Layer Management</vt:lpstr>
      <vt:lpstr>Layer Management</vt:lpstr>
      <vt:lpstr>Layer Management</vt:lpstr>
      <vt:lpstr>Layer Management</vt:lpstr>
      <vt:lpstr>Poultry Science: Commercial Layers</vt:lpstr>
      <vt:lpstr>Housing for Commercial Layers</vt:lpstr>
      <vt:lpstr>Housing for Commercial Layers</vt:lpstr>
      <vt:lpstr>Housing for Commercial Layers</vt:lpstr>
      <vt:lpstr>Housing for  Commercial Layers</vt:lpstr>
      <vt:lpstr>Housing for Commercial Layers</vt:lpstr>
      <vt:lpstr>Poultry Science: Commercial Layers</vt:lpstr>
      <vt:lpstr>Commercial Table Egg Processing</vt:lpstr>
      <vt:lpstr>PowerPoint Presentation</vt:lpstr>
      <vt:lpstr>Commercial Table  Egg Processing</vt:lpstr>
      <vt:lpstr>Commercial Table  Egg Processing</vt:lpstr>
      <vt:lpstr>Commercial Table Egg Processing</vt:lpstr>
      <vt:lpstr>Commercial Table  Egg Processing</vt:lpstr>
      <vt:lpstr>Poultry Science  Curriculum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POULTRY SCIENCE: Commercial Layers</dc:title>
  <dc:creator>Jessica Fife</dc:creator>
  <cp:lastModifiedBy>Jessica Fife</cp:lastModifiedBy>
  <cp:revision>8</cp:revision>
  <dcterms:created xsi:type="dcterms:W3CDTF">2020-06-10T20:11:38Z</dcterms:created>
  <dcterms:modified xsi:type="dcterms:W3CDTF">2020-10-29T14:41:33Z</dcterms:modified>
</cp:coreProperties>
</file>